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5"/>
  </p:sldMasterIdLst>
  <p:notesMasterIdLst>
    <p:notesMasterId r:id="rId15"/>
  </p:notesMasterIdLst>
  <p:sldIdLst>
    <p:sldId id="256" r:id="rId6"/>
    <p:sldId id="257" r:id="rId7"/>
    <p:sldId id="258" r:id="rId8"/>
    <p:sldId id="260" r:id="rId9"/>
    <p:sldId id="259" r:id="rId10"/>
    <p:sldId id="265" r:id="rId11"/>
    <p:sldId id="264" r:id="rId12"/>
    <p:sldId id="261" r:id="rId13"/>
    <p:sldId id="266" r:id="rId1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5E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9" autoAdjust="0"/>
    <p:restoredTop sz="75743" autoAdjust="0"/>
  </p:normalViewPr>
  <p:slideViewPr>
    <p:cSldViewPr snapToGrid="0">
      <p:cViewPr varScale="1">
        <p:scale>
          <a:sx n="68" d="100"/>
          <a:sy n="68" d="100"/>
        </p:scale>
        <p:origin x="1262" y="7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8" d="100"/>
          <a:sy n="68" d="100"/>
        </p:scale>
        <p:origin x="306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352295850659117E-2"/>
          <c:y val="2.6243536521735292E-2"/>
          <c:w val="0.95102760329116165"/>
          <c:h val="0.82816061229638016"/>
        </c:manualLayout>
      </c:layout>
      <c:lineChart>
        <c:grouping val="standard"/>
        <c:varyColors val="0"/>
        <c:ser>
          <c:idx val="0"/>
          <c:order val="0"/>
          <c:tx>
            <c:strRef>
              <c:f>Sheet1!$B$1</c:f>
              <c:strCache>
                <c:ptCount val="1"/>
                <c:pt idx="0">
                  <c:v>18th Century</c:v>
                </c:pt>
              </c:strCache>
            </c:strRef>
          </c:tx>
          <c:spPr>
            <a:ln w="22225" cap="rnd" cmpd="sng" algn="ctr">
              <a:solidFill>
                <a:schemeClr val="accent1"/>
              </a:solidFill>
              <a:round/>
            </a:ln>
            <a:effectLst/>
          </c:spPr>
          <c:marker>
            <c:symbol val="none"/>
          </c:marker>
          <c:cat>
            <c:strRef>
              <c:f>Sheet1!$A$2:$A$5</c:f>
              <c:strCache>
                <c:ptCount val="4"/>
                <c:pt idx="0">
                  <c:v>Land Availability</c:v>
                </c:pt>
                <c:pt idx="1">
                  <c:v>Construction Costs</c:v>
                </c:pt>
                <c:pt idx="2">
                  <c:v>Developmental Complexity</c:v>
                </c:pt>
                <c:pt idx="3">
                  <c:v>Neighbour Conflict</c:v>
                </c:pt>
              </c:strCache>
            </c:strRef>
          </c:cat>
          <c:val>
            <c:numRef>
              <c:f>Sheet1!$B$2:$B$5</c:f>
              <c:numCache>
                <c:formatCode>General</c:formatCode>
                <c:ptCount val="4"/>
                <c:pt idx="0">
                  <c:v>0.5</c:v>
                </c:pt>
                <c:pt idx="1">
                  <c:v>0.5</c:v>
                </c:pt>
                <c:pt idx="2">
                  <c:v>0.5</c:v>
                </c:pt>
                <c:pt idx="3">
                  <c:v>0.5</c:v>
                </c:pt>
              </c:numCache>
            </c:numRef>
          </c:val>
          <c:smooth val="0"/>
        </c:ser>
        <c:ser>
          <c:idx val="1"/>
          <c:order val="1"/>
          <c:tx>
            <c:strRef>
              <c:f>Sheet1!$C$1</c:f>
              <c:strCache>
                <c:ptCount val="1"/>
                <c:pt idx="0">
                  <c:v>19th Century</c:v>
                </c:pt>
              </c:strCache>
            </c:strRef>
          </c:tx>
          <c:spPr>
            <a:ln w="22225" cap="rnd" cmpd="sng" algn="ctr">
              <a:solidFill>
                <a:schemeClr val="accent2"/>
              </a:solidFill>
              <a:round/>
            </a:ln>
            <a:effectLst/>
          </c:spPr>
          <c:marker>
            <c:symbol val="none"/>
          </c:marker>
          <c:cat>
            <c:strRef>
              <c:f>Sheet1!$A$2:$A$5</c:f>
              <c:strCache>
                <c:ptCount val="4"/>
                <c:pt idx="0">
                  <c:v>Land Availability</c:v>
                </c:pt>
                <c:pt idx="1">
                  <c:v>Construction Costs</c:v>
                </c:pt>
                <c:pt idx="2">
                  <c:v>Developmental Complexity</c:v>
                </c:pt>
                <c:pt idx="3">
                  <c:v>Neighbour Conflict</c:v>
                </c:pt>
              </c:strCache>
            </c:strRef>
          </c:cat>
          <c:val>
            <c:numRef>
              <c:f>Sheet1!$C$2:$C$5</c:f>
              <c:numCache>
                <c:formatCode>General</c:formatCode>
                <c:ptCount val="4"/>
                <c:pt idx="0">
                  <c:v>1</c:v>
                </c:pt>
                <c:pt idx="1">
                  <c:v>1</c:v>
                </c:pt>
                <c:pt idx="2">
                  <c:v>1</c:v>
                </c:pt>
                <c:pt idx="3">
                  <c:v>1</c:v>
                </c:pt>
              </c:numCache>
            </c:numRef>
          </c:val>
          <c:smooth val="0"/>
        </c:ser>
        <c:ser>
          <c:idx val="2"/>
          <c:order val="2"/>
          <c:tx>
            <c:strRef>
              <c:f>Sheet1!$D$1</c:f>
              <c:strCache>
                <c:ptCount val="1"/>
                <c:pt idx="0">
                  <c:v>20th Century</c:v>
                </c:pt>
              </c:strCache>
            </c:strRef>
          </c:tx>
          <c:spPr>
            <a:ln w="22225" cap="rnd" cmpd="sng" algn="ctr">
              <a:solidFill>
                <a:schemeClr val="accent3"/>
              </a:solidFill>
              <a:round/>
            </a:ln>
            <a:effectLst/>
          </c:spPr>
          <c:marker>
            <c:symbol val="none"/>
          </c:marker>
          <c:cat>
            <c:strRef>
              <c:f>Sheet1!$A$2:$A$5</c:f>
              <c:strCache>
                <c:ptCount val="4"/>
                <c:pt idx="0">
                  <c:v>Land Availability</c:v>
                </c:pt>
                <c:pt idx="1">
                  <c:v>Construction Costs</c:v>
                </c:pt>
                <c:pt idx="2">
                  <c:v>Developmental Complexity</c:v>
                </c:pt>
                <c:pt idx="3">
                  <c:v>Neighbour Conflict</c:v>
                </c:pt>
              </c:strCache>
            </c:strRef>
          </c:cat>
          <c:val>
            <c:numRef>
              <c:f>Sheet1!$D$2:$D$5</c:f>
              <c:numCache>
                <c:formatCode>General</c:formatCode>
                <c:ptCount val="4"/>
                <c:pt idx="0">
                  <c:v>2</c:v>
                </c:pt>
                <c:pt idx="1">
                  <c:v>3</c:v>
                </c:pt>
                <c:pt idx="2">
                  <c:v>3</c:v>
                </c:pt>
                <c:pt idx="3">
                  <c:v>3</c:v>
                </c:pt>
              </c:numCache>
            </c:numRef>
          </c:val>
          <c:smooth val="0"/>
        </c:ser>
        <c:ser>
          <c:idx val="3"/>
          <c:order val="3"/>
          <c:tx>
            <c:strRef>
              <c:f>Sheet1!$E$1</c:f>
              <c:strCache>
                <c:ptCount val="1"/>
                <c:pt idx="0">
                  <c:v>21 Century</c:v>
                </c:pt>
              </c:strCache>
            </c:strRef>
          </c:tx>
          <c:spPr>
            <a:ln w="22225" cap="rnd" cmpd="sng" algn="ctr">
              <a:solidFill>
                <a:schemeClr val="accent4"/>
              </a:solidFill>
              <a:round/>
            </a:ln>
            <a:effectLst/>
          </c:spPr>
          <c:marker>
            <c:symbol val="none"/>
          </c:marker>
          <c:cat>
            <c:strRef>
              <c:f>Sheet1!$A$2:$A$5</c:f>
              <c:strCache>
                <c:ptCount val="4"/>
                <c:pt idx="0">
                  <c:v>Land Availability</c:v>
                </c:pt>
                <c:pt idx="1">
                  <c:v>Construction Costs</c:v>
                </c:pt>
                <c:pt idx="2">
                  <c:v>Developmental Complexity</c:v>
                </c:pt>
                <c:pt idx="3">
                  <c:v>Neighbour Conflict</c:v>
                </c:pt>
              </c:strCache>
            </c:strRef>
          </c:cat>
          <c:val>
            <c:numRef>
              <c:f>Sheet1!$E$2:$E$5</c:f>
              <c:numCache>
                <c:formatCode>General</c:formatCode>
                <c:ptCount val="4"/>
                <c:pt idx="0">
                  <c:v>3</c:v>
                </c:pt>
                <c:pt idx="1">
                  <c:v>4</c:v>
                </c:pt>
                <c:pt idx="2">
                  <c:v>4</c:v>
                </c:pt>
                <c:pt idx="3">
                  <c:v>4</c:v>
                </c:pt>
              </c:numCache>
            </c:numRef>
          </c:val>
          <c:smooth val="0"/>
        </c:ser>
        <c:dLbls>
          <c:showLegendKey val="0"/>
          <c:showVal val="0"/>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113987344"/>
        <c:axId val="94595240"/>
      </c:lineChart>
      <c:catAx>
        <c:axId val="113987344"/>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spc="20" baseline="0">
                <a:solidFill>
                  <a:schemeClr val="dk1">
                    <a:lumMod val="65000"/>
                    <a:lumOff val="35000"/>
                  </a:schemeClr>
                </a:solidFill>
                <a:latin typeface="+mn-lt"/>
                <a:ea typeface="+mn-ea"/>
                <a:cs typeface="+mn-cs"/>
              </a:defRPr>
            </a:pPr>
            <a:endParaRPr lang="en-US"/>
          </a:p>
        </c:txPr>
        <c:crossAx val="94595240"/>
        <c:crossesAt val="0"/>
        <c:auto val="1"/>
        <c:lblAlgn val="ctr"/>
        <c:lblOffset val="100"/>
        <c:noMultiLvlLbl val="0"/>
      </c:catAx>
      <c:valAx>
        <c:axId val="94595240"/>
        <c:scaling>
          <c:orientation val="minMax"/>
        </c:scaling>
        <c:delete val="0"/>
        <c:axPos val="l"/>
        <c:numFmt formatCode="#,##0_);\(#,##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dk1">
                    <a:lumMod val="65000"/>
                    <a:lumOff val="35000"/>
                  </a:schemeClr>
                </a:solidFill>
                <a:latin typeface="+mn-lt"/>
                <a:ea typeface="+mn-ea"/>
                <a:cs typeface="+mn-cs"/>
              </a:defRPr>
            </a:pPr>
            <a:endParaRPr lang="en-US"/>
          </a:p>
        </c:txPr>
        <c:crossAx val="113987344"/>
        <c:crosses val="autoZero"/>
        <c:crossBetween val="between"/>
      </c:valAx>
      <c:spPr>
        <a:gradFill>
          <a:gsLst>
            <a:gs pos="100000">
              <a:schemeClr val="lt1">
                <a:lumMod val="95000"/>
              </a:schemeClr>
            </a:gs>
            <a:gs pos="0">
              <a:schemeClr val="lt1"/>
            </a:gs>
          </a:gsLst>
          <a:lin ang="5400000" scaled="0"/>
        </a:grad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1197"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862"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1197" kern="1200" spc="20" baseline="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CCC244-5B66-49BD-ABA0-681C51270CAC}" type="doc">
      <dgm:prSet loTypeId="urn:microsoft.com/office/officeart/2005/8/layout/venn1" loCatId="relationship" qsTypeId="urn:microsoft.com/office/officeart/2005/8/quickstyle/simple1" qsCatId="simple" csTypeId="urn:microsoft.com/office/officeart/2005/8/colors/colorful4" csCatId="colorful" phldr="1"/>
      <dgm:spPr/>
    </dgm:pt>
    <dgm:pt modelId="{D982696F-D407-4989-868F-E734054BE6EB}">
      <dgm:prSet phldrT="[Text]" custT="1"/>
      <dgm:spPr/>
      <dgm:t>
        <a:bodyPr/>
        <a:lstStyle/>
        <a:p>
          <a:r>
            <a:rPr lang="en-CA" sz="2400" dirty="0" smtClean="0"/>
            <a:t>Construction Costs</a:t>
          </a:r>
        </a:p>
        <a:p>
          <a:r>
            <a:rPr lang="en-CA" sz="1800" dirty="0" smtClean="0"/>
            <a:t>-materials</a:t>
          </a:r>
        </a:p>
        <a:p>
          <a:r>
            <a:rPr lang="en-CA" sz="1800" dirty="0" smtClean="0"/>
            <a:t>-labour</a:t>
          </a:r>
          <a:endParaRPr lang="en-CA" sz="1800" dirty="0"/>
        </a:p>
      </dgm:t>
    </dgm:pt>
    <dgm:pt modelId="{6D1A99CE-5908-42EE-A7DD-AB6A10D2DEC2}" type="parTrans" cxnId="{A87CBC74-CBD6-4F08-95C0-D684AEDC3F1D}">
      <dgm:prSet/>
      <dgm:spPr/>
      <dgm:t>
        <a:bodyPr/>
        <a:lstStyle/>
        <a:p>
          <a:endParaRPr lang="en-CA"/>
        </a:p>
      </dgm:t>
    </dgm:pt>
    <dgm:pt modelId="{A4C35E56-9D20-4F34-8DA9-C9994235A5CA}" type="sibTrans" cxnId="{A87CBC74-CBD6-4F08-95C0-D684AEDC3F1D}">
      <dgm:prSet/>
      <dgm:spPr/>
      <dgm:t>
        <a:bodyPr/>
        <a:lstStyle/>
        <a:p>
          <a:endParaRPr lang="en-CA"/>
        </a:p>
      </dgm:t>
    </dgm:pt>
    <dgm:pt modelId="{18959FCF-2720-4833-ADBB-A24660AABE02}">
      <dgm:prSet phldrT="[Text]" custT="1"/>
      <dgm:spPr/>
      <dgm:t>
        <a:bodyPr/>
        <a:lstStyle/>
        <a:p>
          <a:pPr lvl="0" defTabSz="1066800">
            <a:lnSpc>
              <a:spcPct val="90000"/>
            </a:lnSpc>
            <a:spcBef>
              <a:spcPct val="0"/>
            </a:spcBef>
            <a:spcAft>
              <a:spcPct val="35000"/>
            </a:spcAft>
          </a:pPr>
          <a:r>
            <a:rPr lang="en-CA" sz="2100" dirty="0" smtClean="0"/>
            <a:t>Community Contribution</a:t>
          </a:r>
        </a:p>
        <a:p>
          <a:pPr marL="0" marR="0" lvl="0" indent="0" defTabSz="914400" eaLnBrk="1" fontAlgn="auto" latinLnBrk="0" hangingPunct="1">
            <a:lnSpc>
              <a:spcPct val="100000"/>
            </a:lnSpc>
            <a:spcBef>
              <a:spcPts val="0"/>
            </a:spcBef>
            <a:spcAft>
              <a:spcPts val="0"/>
            </a:spcAft>
            <a:buClrTx/>
            <a:buSzTx/>
            <a:buFontTx/>
            <a:buNone/>
            <a:tabLst/>
            <a:defRPr/>
          </a:pPr>
          <a:r>
            <a:rPr lang="en-CA" sz="1800" dirty="0" smtClean="0"/>
            <a:t>-citizen support</a:t>
          </a:r>
        </a:p>
        <a:p>
          <a:pPr lvl="0" defTabSz="1066800">
            <a:lnSpc>
              <a:spcPct val="90000"/>
            </a:lnSpc>
            <a:spcBef>
              <a:spcPct val="0"/>
            </a:spcBef>
            <a:spcAft>
              <a:spcPct val="35000"/>
            </a:spcAft>
          </a:pPr>
          <a:r>
            <a:rPr lang="en-CA" sz="1800" dirty="0" smtClean="0"/>
            <a:t>-infrastructure</a:t>
          </a:r>
        </a:p>
        <a:p>
          <a:pPr lvl="0" defTabSz="1066800">
            <a:lnSpc>
              <a:spcPct val="90000"/>
            </a:lnSpc>
            <a:spcBef>
              <a:spcPct val="0"/>
            </a:spcBef>
            <a:spcAft>
              <a:spcPct val="35000"/>
            </a:spcAft>
          </a:pPr>
          <a:endParaRPr lang="en-CA" sz="2100" dirty="0" smtClean="0"/>
        </a:p>
      </dgm:t>
    </dgm:pt>
    <dgm:pt modelId="{42608A28-D148-4120-8408-8188A6211587}" type="parTrans" cxnId="{DCCBE71F-7696-411D-B02C-7A5A8ECA9189}">
      <dgm:prSet/>
      <dgm:spPr/>
      <dgm:t>
        <a:bodyPr/>
        <a:lstStyle/>
        <a:p>
          <a:endParaRPr lang="en-CA"/>
        </a:p>
      </dgm:t>
    </dgm:pt>
    <dgm:pt modelId="{00590BA3-D18A-4C7F-8111-2D99206EADF5}" type="sibTrans" cxnId="{DCCBE71F-7696-411D-B02C-7A5A8ECA9189}">
      <dgm:prSet/>
      <dgm:spPr/>
      <dgm:t>
        <a:bodyPr/>
        <a:lstStyle/>
        <a:p>
          <a:endParaRPr lang="en-CA"/>
        </a:p>
      </dgm:t>
    </dgm:pt>
    <dgm:pt modelId="{B98141E3-4C63-47A3-9E04-4873A35D7AC4}">
      <dgm:prSet phldrT="[Text]" custT="1"/>
      <dgm:spPr/>
      <dgm:t>
        <a:bodyPr/>
        <a:lstStyle/>
        <a:p>
          <a:pPr lvl="0" defTabSz="889000">
            <a:lnSpc>
              <a:spcPct val="90000"/>
            </a:lnSpc>
            <a:spcBef>
              <a:spcPct val="0"/>
            </a:spcBef>
            <a:spcAft>
              <a:spcPct val="35000"/>
            </a:spcAft>
          </a:pPr>
          <a:r>
            <a:rPr lang="en-CA" sz="2100" dirty="0" smtClean="0"/>
            <a:t>Developmental Requirements</a:t>
          </a:r>
        </a:p>
        <a:p>
          <a:pPr lvl="0" defTabSz="889000">
            <a:lnSpc>
              <a:spcPct val="90000"/>
            </a:lnSpc>
            <a:spcBef>
              <a:spcPct val="0"/>
            </a:spcBef>
            <a:spcAft>
              <a:spcPct val="35000"/>
            </a:spcAft>
          </a:pPr>
          <a:r>
            <a:rPr lang="en-CA" sz="2100" dirty="0" smtClean="0"/>
            <a:t>-</a:t>
          </a:r>
          <a:r>
            <a:rPr lang="en-CA" sz="1800" dirty="0" smtClean="0"/>
            <a:t>building regulations</a:t>
          </a:r>
        </a:p>
        <a:p>
          <a:pPr lvl="0" defTabSz="889000">
            <a:lnSpc>
              <a:spcPct val="90000"/>
            </a:lnSpc>
            <a:spcBef>
              <a:spcPct val="0"/>
            </a:spcBef>
            <a:spcAft>
              <a:spcPct val="35000"/>
            </a:spcAft>
          </a:pPr>
          <a:r>
            <a:rPr lang="en-CA" sz="1800" dirty="0" smtClean="0"/>
            <a:t>-financing</a:t>
          </a:r>
        </a:p>
        <a:p>
          <a:pPr lvl="0" defTabSz="889000">
            <a:lnSpc>
              <a:spcPct val="90000"/>
            </a:lnSpc>
            <a:spcBef>
              <a:spcPct val="0"/>
            </a:spcBef>
            <a:spcAft>
              <a:spcPct val="35000"/>
            </a:spcAft>
          </a:pPr>
          <a:r>
            <a:rPr lang="en-CA" sz="1800" dirty="0" smtClean="0"/>
            <a:t>-land</a:t>
          </a:r>
        </a:p>
      </dgm:t>
    </dgm:pt>
    <dgm:pt modelId="{2BF7562B-26FE-4A92-8B37-437760E9ADCF}" type="parTrans" cxnId="{678EC4DA-D878-402F-A764-3E126F43439B}">
      <dgm:prSet/>
      <dgm:spPr/>
      <dgm:t>
        <a:bodyPr/>
        <a:lstStyle/>
        <a:p>
          <a:endParaRPr lang="en-CA"/>
        </a:p>
      </dgm:t>
    </dgm:pt>
    <dgm:pt modelId="{463E4309-2720-415C-9DD7-AB5CBCDD8BE9}" type="sibTrans" cxnId="{678EC4DA-D878-402F-A764-3E126F43439B}">
      <dgm:prSet/>
      <dgm:spPr/>
      <dgm:t>
        <a:bodyPr/>
        <a:lstStyle/>
        <a:p>
          <a:endParaRPr lang="en-CA"/>
        </a:p>
      </dgm:t>
    </dgm:pt>
    <dgm:pt modelId="{7A0250F1-74FA-4263-8948-5F9D848BA951}" type="pres">
      <dgm:prSet presAssocID="{00CCC244-5B66-49BD-ABA0-681C51270CAC}" presName="compositeShape" presStyleCnt="0">
        <dgm:presLayoutVars>
          <dgm:chMax val="7"/>
          <dgm:dir/>
          <dgm:resizeHandles val="exact"/>
        </dgm:presLayoutVars>
      </dgm:prSet>
      <dgm:spPr/>
    </dgm:pt>
    <dgm:pt modelId="{75E6B60A-E523-412B-B4E4-947895EE714F}" type="pres">
      <dgm:prSet presAssocID="{D982696F-D407-4989-868F-E734054BE6EB}" presName="circ1" presStyleLbl="vennNode1" presStyleIdx="0" presStyleCnt="3"/>
      <dgm:spPr/>
      <dgm:t>
        <a:bodyPr/>
        <a:lstStyle/>
        <a:p>
          <a:endParaRPr lang="en-CA"/>
        </a:p>
      </dgm:t>
    </dgm:pt>
    <dgm:pt modelId="{8BFBD503-0931-4AAA-9F65-7A412B89BA3F}" type="pres">
      <dgm:prSet presAssocID="{D982696F-D407-4989-868F-E734054BE6EB}" presName="circ1Tx" presStyleLbl="revTx" presStyleIdx="0" presStyleCnt="0">
        <dgm:presLayoutVars>
          <dgm:chMax val="0"/>
          <dgm:chPref val="0"/>
          <dgm:bulletEnabled val="1"/>
        </dgm:presLayoutVars>
      </dgm:prSet>
      <dgm:spPr/>
      <dgm:t>
        <a:bodyPr/>
        <a:lstStyle/>
        <a:p>
          <a:endParaRPr lang="en-CA"/>
        </a:p>
      </dgm:t>
    </dgm:pt>
    <dgm:pt modelId="{4E38EF1D-5D9B-497B-B9C6-B7E378BA0B09}" type="pres">
      <dgm:prSet presAssocID="{18959FCF-2720-4833-ADBB-A24660AABE02}" presName="circ2" presStyleLbl="vennNode1" presStyleIdx="1" presStyleCnt="3"/>
      <dgm:spPr/>
      <dgm:t>
        <a:bodyPr/>
        <a:lstStyle/>
        <a:p>
          <a:endParaRPr lang="en-CA"/>
        </a:p>
      </dgm:t>
    </dgm:pt>
    <dgm:pt modelId="{83BF5F29-A1FB-4C3A-8135-B74979985558}" type="pres">
      <dgm:prSet presAssocID="{18959FCF-2720-4833-ADBB-A24660AABE02}" presName="circ2Tx" presStyleLbl="revTx" presStyleIdx="0" presStyleCnt="0">
        <dgm:presLayoutVars>
          <dgm:chMax val="0"/>
          <dgm:chPref val="0"/>
          <dgm:bulletEnabled val="1"/>
        </dgm:presLayoutVars>
      </dgm:prSet>
      <dgm:spPr/>
      <dgm:t>
        <a:bodyPr/>
        <a:lstStyle/>
        <a:p>
          <a:endParaRPr lang="en-CA"/>
        </a:p>
      </dgm:t>
    </dgm:pt>
    <dgm:pt modelId="{6B61B3F0-2E3C-435A-A893-B195DEE85BA6}" type="pres">
      <dgm:prSet presAssocID="{B98141E3-4C63-47A3-9E04-4873A35D7AC4}" presName="circ3" presStyleLbl="vennNode1" presStyleIdx="2" presStyleCnt="3"/>
      <dgm:spPr/>
      <dgm:t>
        <a:bodyPr/>
        <a:lstStyle/>
        <a:p>
          <a:endParaRPr lang="en-CA"/>
        </a:p>
      </dgm:t>
    </dgm:pt>
    <dgm:pt modelId="{9853C5C2-1348-4DF0-A632-6C34D4C73FFE}" type="pres">
      <dgm:prSet presAssocID="{B98141E3-4C63-47A3-9E04-4873A35D7AC4}" presName="circ3Tx" presStyleLbl="revTx" presStyleIdx="0" presStyleCnt="0">
        <dgm:presLayoutVars>
          <dgm:chMax val="0"/>
          <dgm:chPref val="0"/>
          <dgm:bulletEnabled val="1"/>
        </dgm:presLayoutVars>
      </dgm:prSet>
      <dgm:spPr/>
      <dgm:t>
        <a:bodyPr/>
        <a:lstStyle/>
        <a:p>
          <a:endParaRPr lang="en-CA"/>
        </a:p>
      </dgm:t>
    </dgm:pt>
  </dgm:ptLst>
  <dgm:cxnLst>
    <dgm:cxn modelId="{678EC4DA-D878-402F-A764-3E126F43439B}" srcId="{00CCC244-5B66-49BD-ABA0-681C51270CAC}" destId="{B98141E3-4C63-47A3-9E04-4873A35D7AC4}" srcOrd="2" destOrd="0" parTransId="{2BF7562B-26FE-4A92-8B37-437760E9ADCF}" sibTransId="{463E4309-2720-415C-9DD7-AB5CBCDD8BE9}"/>
    <dgm:cxn modelId="{336A220D-0161-4083-8819-A5D2F4EF6F9E}" type="presOf" srcId="{18959FCF-2720-4833-ADBB-A24660AABE02}" destId="{4E38EF1D-5D9B-497B-B9C6-B7E378BA0B09}" srcOrd="0" destOrd="0" presId="urn:microsoft.com/office/officeart/2005/8/layout/venn1"/>
    <dgm:cxn modelId="{A87CBC74-CBD6-4F08-95C0-D684AEDC3F1D}" srcId="{00CCC244-5B66-49BD-ABA0-681C51270CAC}" destId="{D982696F-D407-4989-868F-E734054BE6EB}" srcOrd="0" destOrd="0" parTransId="{6D1A99CE-5908-42EE-A7DD-AB6A10D2DEC2}" sibTransId="{A4C35E56-9D20-4F34-8DA9-C9994235A5CA}"/>
    <dgm:cxn modelId="{4ACBB2EB-FC2A-4332-9EAA-BCBF9E26B6E5}" type="presOf" srcId="{D982696F-D407-4989-868F-E734054BE6EB}" destId="{75E6B60A-E523-412B-B4E4-947895EE714F}" srcOrd="0" destOrd="0" presId="urn:microsoft.com/office/officeart/2005/8/layout/venn1"/>
    <dgm:cxn modelId="{E879BA7B-5DAA-4B53-A1BE-8F67FD2E5F15}" type="presOf" srcId="{B98141E3-4C63-47A3-9E04-4873A35D7AC4}" destId="{9853C5C2-1348-4DF0-A632-6C34D4C73FFE}" srcOrd="1" destOrd="0" presId="urn:microsoft.com/office/officeart/2005/8/layout/venn1"/>
    <dgm:cxn modelId="{D4BA077C-C9A0-481E-85A5-AE6296221DB1}" type="presOf" srcId="{D982696F-D407-4989-868F-E734054BE6EB}" destId="{8BFBD503-0931-4AAA-9F65-7A412B89BA3F}" srcOrd="1" destOrd="0" presId="urn:microsoft.com/office/officeart/2005/8/layout/venn1"/>
    <dgm:cxn modelId="{99833739-59C9-4DF5-B864-217A2077AA30}" type="presOf" srcId="{B98141E3-4C63-47A3-9E04-4873A35D7AC4}" destId="{6B61B3F0-2E3C-435A-A893-B195DEE85BA6}" srcOrd="0" destOrd="0" presId="urn:microsoft.com/office/officeart/2005/8/layout/venn1"/>
    <dgm:cxn modelId="{BE62088C-5965-48BE-AB93-1C303CFB0F99}" type="presOf" srcId="{00CCC244-5B66-49BD-ABA0-681C51270CAC}" destId="{7A0250F1-74FA-4263-8948-5F9D848BA951}" srcOrd="0" destOrd="0" presId="urn:microsoft.com/office/officeart/2005/8/layout/venn1"/>
    <dgm:cxn modelId="{109BD994-F131-4864-8D57-88FFEEC08C93}" type="presOf" srcId="{18959FCF-2720-4833-ADBB-A24660AABE02}" destId="{83BF5F29-A1FB-4C3A-8135-B74979985558}" srcOrd="1" destOrd="0" presId="urn:microsoft.com/office/officeart/2005/8/layout/venn1"/>
    <dgm:cxn modelId="{DCCBE71F-7696-411D-B02C-7A5A8ECA9189}" srcId="{00CCC244-5B66-49BD-ABA0-681C51270CAC}" destId="{18959FCF-2720-4833-ADBB-A24660AABE02}" srcOrd="1" destOrd="0" parTransId="{42608A28-D148-4120-8408-8188A6211587}" sibTransId="{00590BA3-D18A-4C7F-8111-2D99206EADF5}"/>
    <dgm:cxn modelId="{33718F12-976C-4D16-AD21-65A37F862811}" type="presParOf" srcId="{7A0250F1-74FA-4263-8948-5F9D848BA951}" destId="{75E6B60A-E523-412B-B4E4-947895EE714F}" srcOrd="0" destOrd="0" presId="urn:microsoft.com/office/officeart/2005/8/layout/venn1"/>
    <dgm:cxn modelId="{9E95984A-431F-43D7-8376-1BD03352A920}" type="presParOf" srcId="{7A0250F1-74FA-4263-8948-5F9D848BA951}" destId="{8BFBD503-0931-4AAA-9F65-7A412B89BA3F}" srcOrd="1" destOrd="0" presId="urn:microsoft.com/office/officeart/2005/8/layout/venn1"/>
    <dgm:cxn modelId="{2497BC53-0319-40DF-8205-BFEF6B8AB18A}" type="presParOf" srcId="{7A0250F1-74FA-4263-8948-5F9D848BA951}" destId="{4E38EF1D-5D9B-497B-B9C6-B7E378BA0B09}" srcOrd="2" destOrd="0" presId="urn:microsoft.com/office/officeart/2005/8/layout/venn1"/>
    <dgm:cxn modelId="{01A3D00E-5468-48C2-B69E-833D4D46F917}" type="presParOf" srcId="{7A0250F1-74FA-4263-8948-5F9D848BA951}" destId="{83BF5F29-A1FB-4C3A-8135-B74979985558}" srcOrd="3" destOrd="0" presId="urn:microsoft.com/office/officeart/2005/8/layout/venn1"/>
    <dgm:cxn modelId="{39C1E83E-9EDE-4BE1-BBF3-1A0BA55A6696}" type="presParOf" srcId="{7A0250F1-74FA-4263-8948-5F9D848BA951}" destId="{6B61B3F0-2E3C-435A-A893-B195DEE85BA6}" srcOrd="4" destOrd="0" presId="urn:microsoft.com/office/officeart/2005/8/layout/venn1"/>
    <dgm:cxn modelId="{8D9D5915-93C4-4700-9D9D-2C981B641317}" type="presParOf" srcId="{7A0250F1-74FA-4263-8948-5F9D848BA951}" destId="{9853C5C2-1348-4DF0-A632-6C34D4C73FFE}"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6B60A-E523-412B-B4E4-947895EE714F}">
      <dsp:nvSpPr>
        <dsp:cNvPr id="0" name=""/>
        <dsp:cNvSpPr/>
      </dsp:nvSpPr>
      <dsp:spPr>
        <a:xfrm>
          <a:off x="2438399" y="67733"/>
          <a:ext cx="3251200" cy="3251200"/>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CA" sz="2400" kern="1200" dirty="0" smtClean="0"/>
            <a:t>Construction Costs</a:t>
          </a:r>
        </a:p>
        <a:p>
          <a:pPr lvl="0" algn="ctr" defTabSz="1066800">
            <a:lnSpc>
              <a:spcPct val="90000"/>
            </a:lnSpc>
            <a:spcBef>
              <a:spcPct val="0"/>
            </a:spcBef>
            <a:spcAft>
              <a:spcPct val="35000"/>
            </a:spcAft>
          </a:pPr>
          <a:r>
            <a:rPr lang="en-CA" sz="1800" kern="1200" dirty="0" smtClean="0"/>
            <a:t>-materials</a:t>
          </a:r>
        </a:p>
        <a:p>
          <a:pPr lvl="0" algn="ctr" defTabSz="1066800">
            <a:lnSpc>
              <a:spcPct val="90000"/>
            </a:lnSpc>
            <a:spcBef>
              <a:spcPct val="0"/>
            </a:spcBef>
            <a:spcAft>
              <a:spcPct val="35000"/>
            </a:spcAft>
          </a:pPr>
          <a:r>
            <a:rPr lang="en-CA" sz="1800" kern="1200" dirty="0" smtClean="0"/>
            <a:t>-labour</a:t>
          </a:r>
          <a:endParaRPr lang="en-CA" sz="1800" kern="1200" dirty="0"/>
        </a:p>
      </dsp:txBody>
      <dsp:txXfrm>
        <a:off x="2871893" y="636693"/>
        <a:ext cx="2384213" cy="1463040"/>
      </dsp:txXfrm>
    </dsp:sp>
    <dsp:sp modelId="{4E38EF1D-5D9B-497B-B9C6-B7E378BA0B09}">
      <dsp:nvSpPr>
        <dsp:cNvPr id="0" name=""/>
        <dsp:cNvSpPr/>
      </dsp:nvSpPr>
      <dsp:spPr>
        <a:xfrm>
          <a:off x="3611541" y="2099733"/>
          <a:ext cx="3251200" cy="3251200"/>
        </a:xfrm>
        <a:prstGeom prst="ellipse">
          <a:avLst/>
        </a:prstGeom>
        <a:solidFill>
          <a:schemeClr val="accent4">
            <a:alpha val="50000"/>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CA" sz="2100" kern="1200" dirty="0" smtClean="0"/>
            <a:t>Community Contribution</a:t>
          </a:r>
        </a:p>
        <a:p>
          <a:pPr marL="0" marR="0" lvl="0" indent="0" algn="ctr" defTabSz="914400" eaLnBrk="1" fontAlgn="auto" latinLnBrk="0" hangingPunct="1">
            <a:lnSpc>
              <a:spcPct val="100000"/>
            </a:lnSpc>
            <a:spcBef>
              <a:spcPct val="0"/>
            </a:spcBef>
            <a:spcAft>
              <a:spcPts val="0"/>
            </a:spcAft>
            <a:buClrTx/>
            <a:buSzTx/>
            <a:buFontTx/>
            <a:buNone/>
            <a:tabLst/>
            <a:defRPr/>
          </a:pPr>
          <a:r>
            <a:rPr lang="en-CA" sz="1800" kern="1200" dirty="0" smtClean="0"/>
            <a:t>-citizen support</a:t>
          </a:r>
        </a:p>
        <a:p>
          <a:pPr lvl="0" algn="ctr" defTabSz="1066800">
            <a:lnSpc>
              <a:spcPct val="90000"/>
            </a:lnSpc>
            <a:spcBef>
              <a:spcPct val="0"/>
            </a:spcBef>
            <a:spcAft>
              <a:spcPct val="35000"/>
            </a:spcAft>
          </a:pPr>
          <a:r>
            <a:rPr lang="en-CA" sz="1800" kern="1200" dirty="0" smtClean="0"/>
            <a:t>-infrastructure</a:t>
          </a:r>
        </a:p>
        <a:p>
          <a:pPr lvl="0" algn="ctr" defTabSz="1066800">
            <a:lnSpc>
              <a:spcPct val="90000"/>
            </a:lnSpc>
            <a:spcBef>
              <a:spcPct val="0"/>
            </a:spcBef>
            <a:spcAft>
              <a:spcPct val="35000"/>
            </a:spcAft>
          </a:pPr>
          <a:endParaRPr lang="en-CA" sz="2100" kern="1200" dirty="0" smtClean="0"/>
        </a:p>
      </dsp:txBody>
      <dsp:txXfrm>
        <a:off x="4605866" y="2939626"/>
        <a:ext cx="1950720" cy="1788160"/>
      </dsp:txXfrm>
    </dsp:sp>
    <dsp:sp modelId="{6B61B3F0-2E3C-435A-A893-B195DEE85BA6}">
      <dsp:nvSpPr>
        <dsp:cNvPr id="0" name=""/>
        <dsp:cNvSpPr/>
      </dsp:nvSpPr>
      <dsp:spPr>
        <a:xfrm>
          <a:off x="1265258" y="2099733"/>
          <a:ext cx="3251200" cy="3251200"/>
        </a:xfrm>
        <a:prstGeom prst="ellipse">
          <a:avLst/>
        </a:prstGeom>
        <a:solidFill>
          <a:schemeClr val="accent4">
            <a:alpha val="50000"/>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CA" sz="2100" kern="1200" dirty="0" smtClean="0"/>
            <a:t>Developmental Requirements</a:t>
          </a:r>
        </a:p>
        <a:p>
          <a:pPr lvl="0" algn="ctr" defTabSz="889000">
            <a:lnSpc>
              <a:spcPct val="90000"/>
            </a:lnSpc>
            <a:spcBef>
              <a:spcPct val="0"/>
            </a:spcBef>
            <a:spcAft>
              <a:spcPct val="35000"/>
            </a:spcAft>
          </a:pPr>
          <a:r>
            <a:rPr lang="en-CA" sz="2100" kern="1200" dirty="0" smtClean="0"/>
            <a:t>-</a:t>
          </a:r>
          <a:r>
            <a:rPr lang="en-CA" sz="1800" kern="1200" dirty="0" smtClean="0"/>
            <a:t>building regulations</a:t>
          </a:r>
        </a:p>
        <a:p>
          <a:pPr lvl="0" algn="ctr" defTabSz="889000">
            <a:lnSpc>
              <a:spcPct val="90000"/>
            </a:lnSpc>
            <a:spcBef>
              <a:spcPct val="0"/>
            </a:spcBef>
            <a:spcAft>
              <a:spcPct val="35000"/>
            </a:spcAft>
          </a:pPr>
          <a:r>
            <a:rPr lang="en-CA" sz="1800" kern="1200" dirty="0" smtClean="0"/>
            <a:t>-financing</a:t>
          </a:r>
        </a:p>
        <a:p>
          <a:pPr lvl="0" algn="ctr" defTabSz="889000">
            <a:lnSpc>
              <a:spcPct val="90000"/>
            </a:lnSpc>
            <a:spcBef>
              <a:spcPct val="0"/>
            </a:spcBef>
            <a:spcAft>
              <a:spcPct val="35000"/>
            </a:spcAft>
          </a:pPr>
          <a:r>
            <a:rPr lang="en-CA" sz="1800" kern="1200" dirty="0" smtClean="0"/>
            <a:t>-land</a:t>
          </a:r>
        </a:p>
      </dsp:txBody>
      <dsp:txXfrm>
        <a:off x="1571413" y="2939626"/>
        <a:ext cx="1950720" cy="178816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0.00624</cdr:x>
      <cdr:y>0</cdr:y>
    </cdr:from>
    <cdr:to>
      <cdr:x>0.04619</cdr:x>
      <cdr:y>0.88738</cdr:y>
    </cdr:to>
    <cdr:sp macro="" textlink="">
      <cdr:nvSpPr>
        <cdr:cNvPr id="2" name="TextBox 1"/>
        <cdr:cNvSpPr txBox="1"/>
      </cdr:nvSpPr>
      <cdr:spPr>
        <a:xfrm xmlns:a="http://schemas.openxmlformats.org/drawingml/2006/main">
          <a:off x="56444" y="-11289"/>
          <a:ext cx="361245" cy="442524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0.75156</cdr:y>
    </cdr:from>
    <cdr:to>
      <cdr:x>0.05493</cdr:x>
      <cdr:y>0.8172</cdr:y>
    </cdr:to>
    <cdr:sp macro="" textlink="">
      <cdr:nvSpPr>
        <cdr:cNvPr id="5" name="TextBox 4"/>
        <cdr:cNvSpPr txBox="1"/>
      </cdr:nvSpPr>
      <cdr:spPr>
        <a:xfrm xmlns:a="http://schemas.openxmlformats.org/drawingml/2006/main">
          <a:off x="0" y="3747911"/>
          <a:ext cx="496710" cy="327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0.73571</cdr:y>
    </cdr:from>
    <cdr:to>
      <cdr:x>0.08489</cdr:x>
      <cdr:y>0.7923</cdr:y>
    </cdr:to>
    <cdr:sp macro="" textlink="">
      <cdr:nvSpPr>
        <cdr:cNvPr id="6" name="TextBox 5"/>
        <cdr:cNvSpPr txBox="1"/>
      </cdr:nvSpPr>
      <cdr:spPr>
        <a:xfrm xmlns:a="http://schemas.openxmlformats.org/drawingml/2006/main">
          <a:off x="0" y="3668887"/>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0.64969</cdr:y>
    </cdr:from>
    <cdr:to>
      <cdr:x>0.08489</cdr:x>
      <cdr:y>0.70628</cdr:y>
    </cdr:to>
    <cdr:sp macro="" textlink="">
      <cdr:nvSpPr>
        <cdr:cNvPr id="7" name="TextBox 6"/>
        <cdr:cNvSpPr txBox="1"/>
      </cdr:nvSpPr>
      <cdr:spPr>
        <a:xfrm xmlns:a="http://schemas.openxmlformats.org/drawingml/2006/main">
          <a:off x="0" y="3239909"/>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r>
            <a:rPr lang="en-CA" sz="1100" dirty="0" smtClean="0"/>
            <a:t>Low</a:t>
          </a:r>
          <a:endParaRPr lang="en-CA" sz="1100" dirty="0"/>
        </a:p>
      </cdr:txBody>
    </cdr:sp>
  </cdr:relSizeAnchor>
  <cdr:relSizeAnchor xmlns:cdr="http://schemas.openxmlformats.org/drawingml/2006/chartDrawing">
    <cdr:from>
      <cdr:x>0</cdr:x>
      <cdr:y>0.5614</cdr:y>
    </cdr:from>
    <cdr:to>
      <cdr:x>0.08489</cdr:x>
      <cdr:y>0.618</cdr:y>
    </cdr:to>
    <cdr:sp macro="" textlink="">
      <cdr:nvSpPr>
        <cdr:cNvPr id="8" name="TextBox 7"/>
        <cdr:cNvSpPr txBox="1"/>
      </cdr:nvSpPr>
      <cdr:spPr>
        <a:xfrm xmlns:a="http://schemas.openxmlformats.org/drawingml/2006/main">
          <a:off x="0" y="2799643"/>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0.4717</cdr:y>
    </cdr:from>
    <cdr:to>
      <cdr:x>0.08489</cdr:x>
      <cdr:y>0.5283</cdr:y>
    </cdr:to>
    <cdr:sp macro="" textlink="">
      <cdr:nvSpPr>
        <cdr:cNvPr id="9" name="TextBox 8"/>
        <cdr:cNvSpPr txBox="1"/>
      </cdr:nvSpPr>
      <cdr:spPr>
        <a:xfrm xmlns:a="http://schemas.openxmlformats.org/drawingml/2006/main">
          <a:off x="0" y="2352321"/>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r>
            <a:rPr lang="en-CA" sz="1100" dirty="0" smtClean="0"/>
            <a:t>Moderate</a:t>
          </a:r>
          <a:endParaRPr lang="en-CA" sz="1100" dirty="0"/>
        </a:p>
      </cdr:txBody>
    </cdr:sp>
  </cdr:relSizeAnchor>
  <cdr:relSizeAnchor xmlns:cdr="http://schemas.openxmlformats.org/drawingml/2006/chartDrawing">
    <cdr:from>
      <cdr:x>0</cdr:x>
      <cdr:y>0.37436</cdr:y>
    </cdr:from>
    <cdr:to>
      <cdr:x>0.08489</cdr:x>
      <cdr:y>0.43096</cdr:y>
    </cdr:to>
    <cdr:sp macro="" textlink="">
      <cdr:nvSpPr>
        <cdr:cNvPr id="10" name="TextBox 9"/>
        <cdr:cNvSpPr txBox="1"/>
      </cdr:nvSpPr>
      <cdr:spPr>
        <a:xfrm xmlns:a="http://schemas.openxmlformats.org/drawingml/2006/main">
          <a:off x="0" y="1866899"/>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0.28381</cdr:y>
    </cdr:from>
    <cdr:to>
      <cdr:x>0.08489</cdr:x>
      <cdr:y>0.34041</cdr:y>
    </cdr:to>
    <cdr:sp macro="" textlink="">
      <cdr:nvSpPr>
        <cdr:cNvPr id="11" name="TextBox 10"/>
        <cdr:cNvSpPr txBox="1"/>
      </cdr:nvSpPr>
      <cdr:spPr>
        <a:xfrm xmlns:a="http://schemas.openxmlformats.org/drawingml/2006/main">
          <a:off x="0" y="1415343"/>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r>
            <a:rPr lang="en-CA" sz="1100" dirty="0" err="1" smtClean="0"/>
            <a:t>Midrangel</a:t>
          </a:r>
          <a:endParaRPr lang="en-CA" sz="1100" dirty="0"/>
        </a:p>
      </cdr:txBody>
    </cdr:sp>
  </cdr:relSizeAnchor>
  <cdr:relSizeAnchor xmlns:cdr="http://schemas.openxmlformats.org/drawingml/2006/chartDrawing">
    <cdr:from>
      <cdr:x>0</cdr:x>
      <cdr:y>0.18874</cdr:y>
    </cdr:from>
    <cdr:to>
      <cdr:x>0.08489</cdr:x>
      <cdr:y>0.24533</cdr:y>
    </cdr:to>
    <cdr:sp macro="" textlink="">
      <cdr:nvSpPr>
        <cdr:cNvPr id="12" name="TextBox 11"/>
        <cdr:cNvSpPr txBox="1"/>
      </cdr:nvSpPr>
      <cdr:spPr>
        <a:xfrm xmlns:a="http://schemas.openxmlformats.org/drawingml/2006/main">
          <a:off x="0" y="941210"/>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cdr:y>
    </cdr:from>
    <cdr:to>
      <cdr:x>0.08489</cdr:x>
      <cdr:y>0.05659</cdr:y>
    </cdr:to>
    <cdr:sp macro="" textlink="">
      <cdr:nvSpPr>
        <cdr:cNvPr id="13" name="TextBox 12"/>
        <cdr:cNvSpPr txBox="1"/>
      </cdr:nvSpPr>
      <cdr:spPr>
        <a:xfrm xmlns:a="http://schemas.openxmlformats.org/drawingml/2006/main">
          <a:off x="0" y="0"/>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endParaRPr lang="en-CA" sz="1100" dirty="0"/>
        </a:p>
      </cdr:txBody>
    </cdr:sp>
  </cdr:relSizeAnchor>
  <cdr:relSizeAnchor xmlns:cdr="http://schemas.openxmlformats.org/drawingml/2006/chartDrawing">
    <cdr:from>
      <cdr:x>0</cdr:x>
      <cdr:y>0.08829</cdr:y>
    </cdr:from>
    <cdr:to>
      <cdr:x>0.08489</cdr:x>
      <cdr:y>0.14488</cdr:y>
    </cdr:to>
    <cdr:sp macro="" textlink="">
      <cdr:nvSpPr>
        <cdr:cNvPr id="14" name="TextBox 13"/>
        <cdr:cNvSpPr txBox="1"/>
      </cdr:nvSpPr>
      <cdr:spPr>
        <a:xfrm xmlns:a="http://schemas.openxmlformats.org/drawingml/2006/main">
          <a:off x="0" y="440266"/>
          <a:ext cx="767644" cy="282223"/>
        </a:xfrm>
        <a:prstGeom xmlns:a="http://schemas.openxmlformats.org/drawingml/2006/main" prst="rect">
          <a:avLst/>
        </a:prstGeom>
        <a:solidFill xmlns:a="http://schemas.openxmlformats.org/drawingml/2006/main">
          <a:srgbClr val="9E5ECE"/>
        </a:solidFill>
      </cdr:spPr>
      <cdr:txBody>
        <a:bodyPr xmlns:a="http://schemas.openxmlformats.org/drawingml/2006/main" vertOverflow="clip" wrap="square" rtlCol="0"/>
        <a:lstStyle xmlns:a="http://schemas.openxmlformats.org/drawingml/2006/main"/>
        <a:p xmlns:a="http://schemas.openxmlformats.org/drawingml/2006/main">
          <a:r>
            <a:rPr lang="en-CA" sz="1100" dirty="0" smtClean="0"/>
            <a:t>High</a:t>
          </a:r>
          <a:endParaRPr lang="en-CA"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CA"/>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C1B3F4E7-3C3A-43FC-8D43-6DD67CC162CE}" type="datetimeFigureOut">
              <a:rPr lang="en-CA" smtClean="0"/>
              <a:t>21/03/2019</a:t>
            </a:fld>
            <a:endParaRPr lang="en-CA"/>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CA"/>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8960B8F-8854-41D4-850B-D855A78B650B}" type="slidenum">
              <a:rPr lang="en-CA" smtClean="0"/>
              <a:t>‹#›</a:t>
            </a:fld>
            <a:endParaRPr lang="en-CA"/>
          </a:p>
        </p:txBody>
      </p:sp>
    </p:spTree>
    <p:extLst>
      <p:ext uri="{BB962C8B-B14F-4D97-AF65-F5344CB8AC3E}">
        <p14:creationId xmlns:p14="http://schemas.microsoft.com/office/powerpoint/2010/main" val="2947280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Good evening.  I am Nan Normand and I have served on the executive of Making Kenora Home for many years now. I want you to know how excited I am to be here tonight. So much is happening</a:t>
            </a:r>
            <a:r>
              <a:rPr lang="en-CA" baseline="0" dirty="0" smtClean="0"/>
              <a:t> in our community right now and it is a pleasure to see the recognition of the need for housing development within our hometown.  Amidst the celebration of current developments, this is a good time to review our past and vision our future. </a:t>
            </a:r>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1</a:t>
            </a:fld>
            <a:endParaRPr lang="en-CA"/>
          </a:p>
        </p:txBody>
      </p:sp>
    </p:spTree>
    <p:extLst>
      <p:ext uri="{BB962C8B-B14F-4D97-AF65-F5344CB8AC3E}">
        <p14:creationId xmlns:p14="http://schemas.microsoft.com/office/powerpoint/2010/main" val="1503015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Shelter is a basic need for all human beings-even if you are in a tropical paradise!.  </a:t>
            </a:r>
          </a:p>
          <a:p>
            <a:r>
              <a:rPr lang="en-CA" dirty="0" smtClean="0"/>
              <a:t>Let’s look at how we got to today by taking a quick scan of Kenora over the previous few centuries. Understanding how we got</a:t>
            </a:r>
            <a:r>
              <a:rPr lang="en-CA" baseline="0" dirty="0" smtClean="0"/>
              <a:t> here helps us to understand the current barriers to housing development.</a:t>
            </a:r>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2</a:t>
            </a:fld>
            <a:endParaRPr lang="en-CA"/>
          </a:p>
        </p:txBody>
      </p:sp>
    </p:spTree>
    <p:extLst>
      <p:ext uri="{BB962C8B-B14F-4D97-AF65-F5344CB8AC3E}">
        <p14:creationId xmlns:p14="http://schemas.microsoft.com/office/powerpoint/2010/main" val="1495657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1040" y="349250"/>
            <a:ext cx="5575300" cy="1987550"/>
          </a:xfrm>
        </p:spPr>
      </p:sp>
      <p:sp>
        <p:nvSpPr>
          <p:cNvPr id="3" name="Notes Placeholder 2"/>
          <p:cNvSpPr>
            <a:spLocks noGrp="1"/>
          </p:cNvSpPr>
          <p:nvPr>
            <p:ph type="body" idx="1"/>
          </p:nvPr>
        </p:nvSpPr>
        <p:spPr/>
        <p:txBody>
          <a:bodyPr/>
          <a:lstStyle/>
          <a:p>
            <a:r>
              <a:rPr lang="en-CA" dirty="0" smtClean="0"/>
              <a:t>	</a:t>
            </a:r>
            <a:r>
              <a:rPr lang="en-CA" baseline="0" dirty="0" smtClean="0"/>
              <a:t> </a:t>
            </a:r>
            <a:endParaRPr lang="en-CA" dirty="0"/>
          </a:p>
        </p:txBody>
      </p:sp>
      <p:sp>
        <p:nvSpPr>
          <p:cNvPr id="5" name="Rectangle 4"/>
          <p:cNvSpPr/>
          <p:nvPr/>
        </p:nvSpPr>
        <p:spPr>
          <a:xfrm>
            <a:off x="430178" y="2795646"/>
            <a:ext cx="6375400" cy="5109091"/>
          </a:xfrm>
          <a:prstGeom prst="rect">
            <a:avLst/>
          </a:prstGeom>
        </p:spPr>
        <p:txBody>
          <a:bodyPr wrap="square">
            <a:spAutoFit/>
          </a:bodyPr>
          <a:lstStyle/>
          <a:p>
            <a:pPr>
              <a:spcAft>
                <a:spcPts val="0"/>
              </a:spcAft>
            </a:pPr>
            <a:r>
              <a:rPr lang="en-CA" sz="1000" dirty="0">
                <a:solidFill>
                  <a:srgbClr val="000000"/>
                </a:solidFill>
                <a:latin typeface="Calibri" panose="020F0502020204030204" pitchFamily="34" charset="0"/>
              </a:rPr>
              <a:t>In pre-colonial times, the local </a:t>
            </a:r>
            <a:r>
              <a:rPr lang="en-CA" sz="1000" dirty="0" err="1">
                <a:solidFill>
                  <a:srgbClr val="000000"/>
                </a:solidFill>
                <a:latin typeface="Calibri" panose="020F0502020204030204" pitchFamily="34" charset="0"/>
              </a:rPr>
              <a:t>Anishinaabe</a:t>
            </a:r>
            <a:r>
              <a:rPr lang="en-CA" sz="1000" dirty="0">
                <a:solidFill>
                  <a:srgbClr val="000000"/>
                </a:solidFill>
                <a:latin typeface="Calibri" panose="020F0502020204030204" pitchFamily="34" charset="0"/>
              </a:rPr>
              <a:t> peoples lived in homes that were easily assembled from free resources around them. The homes were functional and were holistic in that they were part of the land. They didn’t deplete resources and were entirely biodegradable.</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As colonialization began, the European style of stationary building required land ownership and outsourcing of some building supplies which incurred costs.  In the earliest years the colonialist homes coexisted with the indigenous homes with some crossover. </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The late 1800s and early 1900’s brought in the Indian Act which pushed indigenous peoples onto reserve land that copied European housing styles albeit without luxury. The colonialists began urbanizing this area.  Homes expanded and became more elaborate. Local building resources began to be depleted and the need for land increased conflict between neighbours but with the racial separation created through the Indian Act, the conflict tended to be between settlers.</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I would like to interject a story from that was told during this year’s Walk in Other Shoes challenge.  During the depression there was a widow with six children living in Keewatin where she still resides.  Her home was built by neighbours using their own time and sharing materials as needed. It is our own historical version of Habitat for Humanity. It could be done at this point because zoning and building codes weren’t what they are today.</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Moving on to post World War II-you can still see some of the local war time housing that was build for the benefit of returning soldiers. Home ownership was made more affordable but there was underlying assumption that was a social benefit for the deserving. The homes were simply designed and functional but did have building costs that were government subsidized. </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This building gained momentum until the golden years of social housing-the late 60’s to early 80’s in Kenora. Affordable housing was promoted and subsidized by the government as social development for all citizens. In 1993 that all changed. It was no longer a priority which brings us to the 21</a:t>
            </a:r>
            <a:r>
              <a:rPr lang="en-CA" sz="1000" baseline="30000" dirty="0">
                <a:solidFill>
                  <a:srgbClr val="000000"/>
                </a:solidFill>
                <a:latin typeface="Calibri" panose="020F0502020204030204" pitchFamily="34" charset="0"/>
              </a:rPr>
              <a:t>st</a:t>
            </a:r>
            <a:r>
              <a:rPr lang="en-CA" sz="1000" dirty="0">
                <a:solidFill>
                  <a:srgbClr val="000000"/>
                </a:solidFill>
                <a:latin typeface="Calibri" panose="020F0502020204030204" pitchFamily="34" charset="0"/>
              </a:rPr>
              <a:t> century.</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In a perfect storm, social housing investment declined while income disparity increased. We are in a time of homelessness that we haven’t experienced since the Great Depression. In the previous 10 years, our homeless population has tripled locally. The challenges that beset the population are much more complex than in the 30’s but the good news is that Housing First has been proven effective for even the most difficult to serve individuals.  </a:t>
            </a:r>
            <a:endParaRPr lang="en-CA" sz="1000" dirty="0">
              <a:latin typeface="Times New Roman" panose="02020603050405020304" pitchFamily="18" charset="0"/>
              <a:ea typeface="Times New Roman" panose="02020603050405020304" pitchFamily="18" charset="0"/>
            </a:endParaRPr>
          </a:p>
          <a:p>
            <a:pPr>
              <a:spcAft>
                <a:spcPts val="0"/>
              </a:spcAft>
            </a:pPr>
            <a:r>
              <a:rPr lang="en-CA" sz="1000" dirty="0">
                <a:solidFill>
                  <a:srgbClr val="000000"/>
                </a:solidFill>
                <a:latin typeface="Calibri" panose="020F0502020204030204" pitchFamily="34" charset="0"/>
              </a:rPr>
              <a:t>	Housing First requires two things-housing units and housing supports.  Ideally these two components are set up simultaneously but reality is that housing development takes longer to actualize than housing support programs. We know that housing support program funding can emerge out of the savings when Housing First is undertaken. It is admittedly a chicken and egg scenario but the chicken is bigger than the egg so lets begin with the establishment of the housing. </a:t>
            </a:r>
            <a:endParaRPr lang="en-CA" sz="1000" dirty="0">
              <a:latin typeface="Times New Roman" panose="02020603050405020304" pitchFamily="18" charset="0"/>
              <a:ea typeface="Times New Roman" panose="02020603050405020304" pitchFamily="18" charset="0"/>
            </a:endParaRPr>
          </a:p>
          <a:p>
            <a:pPr>
              <a:spcAft>
                <a:spcPts val="0"/>
              </a:spcAft>
            </a:pPr>
            <a:r>
              <a:rPr lang="en-CA" sz="1600" dirty="0">
                <a:latin typeface="Calibri" panose="020F0502020204030204" pitchFamily="34" charset="0"/>
                <a:ea typeface="Times New Roman" panose="02020603050405020304" pitchFamily="18" charset="0"/>
              </a:rPr>
              <a:t> </a:t>
            </a:r>
            <a:endParaRPr lang="en-CA"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72494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CA" dirty="0">
                <a:solidFill>
                  <a:prstClr val="black"/>
                </a:solidFill>
              </a:rPr>
              <a:t>Back to our brief history of local housing.  If you were listening during the previous slide, I spoke about land availability, increasing regulation and escalated costs. I also spoke of neighbour conflict, known today as NIMBYism (not in my back yard!).  Here is what has happened over time.  As resources dwindled, </a:t>
            </a:r>
            <a:r>
              <a:rPr lang="en-CA" dirty="0" smtClean="0">
                <a:solidFill>
                  <a:prstClr val="black"/>
                </a:solidFill>
              </a:rPr>
              <a:t>both costs and bureaucratic requirements.  Our </a:t>
            </a:r>
            <a:r>
              <a:rPr lang="en-CA" dirty="0">
                <a:solidFill>
                  <a:prstClr val="black"/>
                </a:solidFill>
              </a:rPr>
              <a:t>housing development </a:t>
            </a:r>
            <a:r>
              <a:rPr lang="en-CA" dirty="0" smtClean="0">
                <a:solidFill>
                  <a:prstClr val="black"/>
                </a:solidFill>
              </a:rPr>
              <a:t>has become </a:t>
            </a:r>
            <a:r>
              <a:rPr lang="en-CA" dirty="0">
                <a:solidFill>
                  <a:prstClr val="black"/>
                </a:solidFill>
              </a:rPr>
              <a:t>more and more of contentious on all levels. We need to recognize this for what it is-social disparity, economics and exclusionary politics.  We have created our own barriers to development and it is up to us to recognize </a:t>
            </a:r>
            <a:r>
              <a:rPr lang="en-CA" dirty="0" smtClean="0">
                <a:solidFill>
                  <a:prstClr val="black"/>
                </a:solidFill>
              </a:rPr>
              <a:t>the problems and change it so that we can bridge development </a:t>
            </a:r>
            <a:r>
              <a:rPr lang="en-CA" dirty="0">
                <a:solidFill>
                  <a:prstClr val="black"/>
                </a:solidFill>
              </a:rPr>
              <a:t>towards a more inclusive community. With creativity and commitment, we can build.</a:t>
            </a:r>
          </a:p>
          <a:p>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4</a:t>
            </a:fld>
            <a:endParaRPr lang="en-CA"/>
          </a:p>
        </p:txBody>
      </p:sp>
    </p:spTree>
    <p:extLst>
      <p:ext uri="{BB962C8B-B14F-4D97-AF65-F5344CB8AC3E}">
        <p14:creationId xmlns:p14="http://schemas.microsoft.com/office/powerpoint/2010/main" val="3193938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There are 3 components to</a:t>
            </a:r>
            <a:r>
              <a:rPr lang="en-CA" baseline="0" dirty="0" smtClean="0"/>
              <a:t> any housing project and they have to come together to achieve synchronicity.  When the development requirements are reasonable and the construction costs can be met within a budget, there is financial feasibility for the project.  When developmental requirements meld with the will of the local citizens, community planning will support the infrastructure and zoning needed for the housing project. When the cost of construction is balanced with the needs of the citizens, housing projects become marketable.  That sweet spot where all three components –feasibility, community planning and marketability- meet ensure proposal success. All of us have a role in development within our community-our political leaders, our available financial resources, our citizens.  It is collaborate or fail. </a:t>
            </a:r>
          </a:p>
          <a:p>
            <a:endParaRPr lang="en-CA" baseline="0" dirty="0" smtClean="0"/>
          </a:p>
          <a:p>
            <a:r>
              <a:rPr lang="en-CA" baseline="0" dirty="0" smtClean="0"/>
              <a:t>Personally, I am not a housing developer nor am I a construction company. I do not have the land or the money to take care of these specific criteria but I am a citizen.  I can participate in the community planning process to ensure that our municipal infrastructure supports affordable housing development. The proposed build by the Kenora Non-profit Housing Association is an example. They proposed a build. The City agreed to putting in the required infrastructure. Proposed changes for water billing have snagged the proposal but there is room for compromise and it is up to us as citizens to make this happen.  Zoning changes are another hot button.  We need to ensure that zoning benefits the entire community inclusively rather than being used as a tool to exclude populations due to unfounded fears and power plays.  Tonight is a demonstration of community collaboration so kudos for everyone in attendance. </a:t>
            </a:r>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5</a:t>
            </a:fld>
            <a:endParaRPr lang="en-CA"/>
          </a:p>
        </p:txBody>
      </p:sp>
    </p:spTree>
    <p:extLst>
      <p:ext uri="{BB962C8B-B14F-4D97-AF65-F5344CB8AC3E}">
        <p14:creationId xmlns:p14="http://schemas.microsoft.com/office/powerpoint/2010/main" val="2609997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575029"/>
            <a:ext cx="5575300" cy="2021417"/>
          </a:xfrm>
        </p:spPr>
      </p:sp>
      <p:sp>
        <p:nvSpPr>
          <p:cNvPr id="3" name="Notes Placeholder 2"/>
          <p:cNvSpPr>
            <a:spLocks noGrp="1"/>
          </p:cNvSpPr>
          <p:nvPr>
            <p:ph type="body" idx="1"/>
          </p:nvPr>
        </p:nvSpPr>
        <p:spPr>
          <a:xfrm>
            <a:off x="717550" y="2735403"/>
            <a:ext cx="5608320" cy="366045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I am not going to tell you that building is the right thing to do.  I am going to tell you that building is the smart thing to do and unlike the </a:t>
            </a:r>
            <a:r>
              <a:rPr kumimoji="0" lang="en-CA" sz="1000" b="0" i="0" u="none" strike="noStrike" kern="1200" cap="none" spc="0" normalizeH="0" baseline="0" noProof="0" dirty="0" err="1" smtClean="0">
                <a:ln>
                  <a:noFill/>
                </a:ln>
                <a:solidFill>
                  <a:prstClr val="black"/>
                </a:solidFill>
                <a:effectLst/>
                <a:uLnTx/>
                <a:uFillTx/>
              </a:rPr>
              <a:t>ranters</a:t>
            </a:r>
            <a:r>
              <a:rPr kumimoji="0" lang="en-CA" sz="1000" b="0" i="0" u="none" strike="noStrike" kern="1200" cap="none" spc="0" normalizeH="0" baseline="0" noProof="0" dirty="0" smtClean="0">
                <a:ln>
                  <a:noFill/>
                </a:ln>
                <a:solidFill>
                  <a:prstClr val="black"/>
                </a:solidFill>
                <a:effectLst/>
                <a:uLnTx/>
                <a:uFillTx/>
              </a:rPr>
              <a:t> on our infamous local rant and rave </a:t>
            </a:r>
            <a:r>
              <a:rPr kumimoji="0" lang="en-CA" sz="1000" b="0" i="0" u="none" strike="noStrike" kern="1200" cap="none" spc="0" normalizeH="0" baseline="0" noProof="0" dirty="0" err="1" smtClean="0">
                <a:ln>
                  <a:noFill/>
                </a:ln>
                <a:solidFill>
                  <a:prstClr val="black"/>
                </a:solidFill>
                <a:effectLst/>
                <a:uLnTx/>
                <a:uFillTx/>
              </a:rPr>
              <a:t>facebook</a:t>
            </a:r>
            <a:r>
              <a:rPr kumimoji="0" lang="en-CA" sz="1000" b="0" i="0" u="none" strike="noStrike" kern="1200" cap="none" spc="0" normalizeH="0" baseline="0" noProof="0" dirty="0" smtClean="0">
                <a:ln>
                  <a:noFill/>
                </a:ln>
                <a:solidFill>
                  <a:prstClr val="black"/>
                </a:solidFill>
                <a:effectLst/>
                <a:uLnTx/>
                <a:uFillTx/>
              </a:rPr>
              <a:t> page, I will reference the research instead of tossing bully bombs.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000" b="0" i="0" u="none" strike="noStrike" kern="1200" cap="none" spc="0" normalizeH="0" baseline="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Kenora has problems. Some are the culmination of our history and some, like meth are imported. All mixed together, we have a mess. Where do we start?  Our police have clearly told us that our crime rate is directly driven by addictions.  Our health services are scrambling to address the plethora of patients who are also impacted by disabilities and trauma.  Our educational system struggle with higher than average drop out rates and lower student achievement.  Our workplaces struggle to staff their businesses at both ends of the economic pay spectrum.  Where do we begin?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000" b="0" i="0" u="none" strike="noStrike" kern="1200" cap="none" spc="0" normalizeH="0" baseline="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We begin with the recognition that shelter is a basic human need. When shelter is not available, people are more likely to require emergency services which come at a high cost.  When shelter is not affordable, other human needs are sacrificed to pay the rent. We live in a time when for too many of our citizens each month is a financial juggling act between rent, food and utilities. You will never know about those who keep a roof over their heads-their sacrifices are not public but for those who have lost their home, we see their diminishment.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000" b="0" i="0" u="none" strike="noStrike" kern="1200" cap="none" spc="0" normalizeH="0" baseline="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Service providers will tell you, there is no effective treatment for those who are homeless or at risk of homelessness because there is no stability.  This is where Housing First comes into play.  Once a person is housed, there is a potential for wrap around support services that can reduce health care costs as well as policing costs. I know that the OPP are trying their best to keep their costs down but these costs will continue to rise unless we can change outcomes for many of the people within our community. Outcomes can only be changed when Housing First is effectively provided.  When a family is stably housed, education outcomes are improved as well as social connectivity which is crucial for child development.  When a senior has affordable and accessible housing,  the quality of their life improves impacting health outcomes.  Jails, hospitals and long term care homes cost a lot more than supportive housing.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000" b="0" i="0" u="none" strike="noStrike" kern="1200" cap="none" spc="0" normalizeH="0" baseline="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It is not about those people, it is about the overall well being of our community.  We reduce costs through ensuring that we have affordable, appropriate and accessible housing for all of our citizens.  This has been researched over and over again by many social scientists.  In 2009 we did our own vertical study of  marginalized persons during periods when they were housed and not housed. This format allowed us to show that the same individual had different emergency service usage patterns related solely to residency status.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000" b="0" i="0" u="none" strike="noStrike" kern="1200" cap="none" spc="0" normalizeH="0" baseline="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000" b="0" i="0" u="none" strike="noStrike" kern="1200" cap="none" spc="0" normalizeH="0" baseline="0" noProof="0" dirty="0" smtClean="0">
                <a:ln>
                  <a:noFill/>
                </a:ln>
                <a:solidFill>
                  <a:prstClr val="black"/>
                </a:solidFill>
                <a:effectLst/>
                <a:uLnTx/>
                <a:uFillTx/>
              </a:rPr>
              <a:t>	Building smart social housing will create change opportunities for Kenora.  </a:t>
            </a:r>
            <a:endParaRPr lang="en-CA" sz="1000" dirty="0" smtClean="0">
              <a:solidFill>
                <a:prstClr val="black"/>
              </a:solidFill>
            </a:endParaRPr>
          </a:p>
          <a:p>
            <a:pPr defTabSz="931774"/>
            <a:endParaRPr lang="en-CA" dirty="0" smtClean="0">
              <a:solidFill>
                <a:prstClr val="black"/>
              </a:solidFill>
            </a:endParaRPr>
          </a:p>
        </p:txBody>
      </p:sp>
      <p:sp>
        <p:nvSpPr>
          <p:cNvPr id="4" name="Slide Number Placeholder 3"/>
          <p:cNvSpPr>
            <a:spLocks noGrp="1"/>
          </p:cNvSpPr>
          <p:nvPr>
            <p:ph type="sldNum" sz="quarter" idx="10"/>
          </p:nvPr>
        </p:nvSpPr>
        <p:spPr/>
        <p:txBody>
          <a:bodyPr/>
          <a:lstStyle/>
          <a:p>
            <a:fld id="{B8960B8F-8854-41D4-850B-D855A78B650B}" type="slidenum">
              <a:rPr lang="en-CA" smtClean="0"/>
              <a:t>6</a:t>
            </a:fld>
            <a:endParaRPr lang="en-CA"/>
          </a:p>
        </p:txBody>
      </p:sp>
    </p:spTree>
    <p:extLst>
      <p:ext uri="{BB962C8B-B14F-4D97-AF65-F5344CB8AC3E}">
        <p14:creationId xmlns:p14="http://schemas.microsoft.com/office/powerpoint/2010/main" val="809740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I am not going to tell you that building is the right thing to do.  I am going to tell you that building is the smart thing to do and unlike the </a:t>
            </a:r>
            <a:r>
              <a:rPr kumimoji="0" lang="en-CA" sz="1200" b="0" i="0" u="none" strike="noStrike" kern="1200" cap="none" spc="0" normalizeH="0" baseline="0" noProof="0" dirty="0" err="1" smtClean="0">
                <a:ln>
                  <a:noFill/>
                </a:ln>
                <a:solidFill>
                  <a:prstClr val="black"/>
                </a:solidFill>
                <a:effectLst/>
                <a:uLnTx/>
                <a:uFillTx/>
                <a:latin typeface="+mn-lt"/>
                <a:ea typeface="+mn-ea"/>
                <a:cs typeface="+mn-cs"/>
              </a:rPr>
              <a:t>ranters</a:t>
            </a:r>
            <a:r>
              <a:rPr kumimoji="0" lang="en-CA" sz="1200" b="0" i="0" u="none" strike="noStrike" kern="1200" cap="none" spc="0" normalizeH="0" baseline="0" noProof="0" dirty="0" smtClean="0">
                <a:ln>
                  <a:noFill/>
                </a:ln>
                <a:solidFill>
                  <a:prstClr val="black"/>
                </a:solidFill>
                <a:effectLst/>
                <a:uLnTx/>
                <a:uFillTx/>
                <a:latin typeface="+mn-lt"/>
                <a:ea typeface="+mn-ea"/>
                <a:cs typeface="+mn-cs"/>
              </a:rPr>
              <a:t> on our infamous local rant and rave </a:t>
            </a:r>
            <a:r>
              <a:rPr kumimoji="0" lang="en-CA" sz="1200" b="0" i="0" u="none" strike="noStrike" kern="1200" cap="none" spc="0" normalizeH="0" baseline="0" noProof="0" dirty="0" err="1" smtClean="0">
                <a:ln>
                  <a:noFill/>
                </a:ln>
                <a:solidFill>
                  <a:prstClr val="black"/>
                </a:solidFill>
                <a:effectLst/>
                <a:uLnTx/>
                <a:uFillTx/>
                <a:latin typeface="+mn-lt"/>
                <a:ea typeface="+mn-ea"/>
                <a:cs typeface="+mn-cs"/>
              </a:rPr>
              <a:t>facebook</a:t>
            </a:r>
            <a:r>
              <a:rPr kumimoji="0" lang="en-CA" sz="1200" b="0" i="0" u="none" strike="noStrike" kern="1200" cap="none" spc="0" normalizeH="0" baseline="0" noProof="0" dirty="0" smtClean="0">
                <a:ln>
                  <a:noFill/>
                </a:ln>
                <a:solidFill>
                  <a:prstClr val="black"/>
                </a:solidFill>
                <a:effectLst/>
                <a:uLnTx/>
                <a:uFillTx/>
                <a:latin typeface="+mn-lt"/>
                <a:ea typeface="+mn-ea"/>
                <a:cs typeface="+mn-cs"/>
              </a:rPr>
              <a:t> page, I will reference the research instead of tossing bully bombs.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Making Kenora Home advocates for housing but we advocate for the right housing. What we believe to be right is backed by fact not opinion. </a:t>
            </a: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We know that smaller, scattered developments integrate better into neighbourhoods. </a:t>
            </a: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We know that well designed and maintained complexes are assets to neighbourhoods.</a:t>
            </a: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We know that public transportation and parking are important issues for marketability. </a:t>
            </a: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We know that green space is important to community well being. </a:t>
            </a:r>
          </a:p>
          <a:p>
            <a:pPr marL="0" marR="0" lvl="0" indent="0" algn="l" defTabSz="931774"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ea typeface="+mn-ea"/>
                <a:cs typeface="+mn-cs"/>
              </a:rPr>
              <a:t>We know that for those individuals with multiple challenges, Housing First Services will support tenants and enhance outcomes. Enhance outcomes for individuals and there is a cumulative impact the reverberates through the community. </a:t>
            </a:r>
          </a:p>
          <a:p>
            <a:endParaRPr lang="en-CA" dirty="0" smtClean="0"/>
          </a:p>
          <a:p>
            <a:r>
              <a:rPr lang="en-CA" dirty="0" smtClean="0"/>
              <a:t>We know this</a:t>
            </a:r>
            <a:r>
              <a:rPr lang="en-CA" baseline="0" dirty="0" smtClean="0"/>
              <a:t> because we brought in Iain DeJong to our community. We have spoken with Sam Tsemberis and his colleagues directly.  We have investigated Medicine Hat’s experience. Dan Jorgensen knocked on that’s city’s doors and asked hard questions. It is all laid out for us already.  I was with Iain when a local politician began with, “but you don’t understand our mill rate….”.  Ian has no patience for excuses and snapped back, “No, you don’t understand-either you want to invest in changing the situation or you don’t.  If you want it, make it happen”.   Shaun </a:t>
            </a:r>
            <a:r>
              <a:rPr lang="en-CA" baseline="0" dirty="0" err="1" smtClean="0"/>
              <a:t>Loney</a:t>
            </a:r>
            <a:r>
              <a:rPr lang="en-CA" baseline="0" dirty="0" smtClean="0"/>
              <a:t> phrased the question that we need to be asking our political representatives-”Do you want to save money?” The time has come for us to increase our Social Return On Investment locally.</a:t>
            </a:r>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7</a:t>
            </a:fld>
            <a:endParaRPr lang="en-CA"/>
          </a:p>
        </p:txBody>
      </p:sp>
    </p:spTree>
    <p:extLst>
      <p:ext uri="{BB962C8B-B14F-4D97-AF65-F5344CB8AC3E}">
        <p14:creationId xmlns:p14="http://schemas.microsoft.com/office/powerpoint/2010/main" val="3233796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450850"/>
            <a:ext cx="5575300" cy="1637594"/>
          </a:xfrm>
        </p:spPr>
      </p:sp>
      <p:sp>
        <p:nvSpPr>
          <p:cNvPr id="3" name="Notes Placeholder 2"/>
          <p:cNvSpPr>
            <a:spLocks noGrp="1"/>
          </p:cNvSpPr>
          <p:nvPr>
            <p:ph type="body" idx="1"/>
          </p:nvPr>
        </p:nvSpPr>
        <p:spPr>
          <a:xfrm>
            <a:off x="684530" y="2249982"/>
            <a:ext cx="5608320" cy="3660458"/>
          </a:xfrm>
        </p:spPr>
        <p:txBody>
          <a:bodyPr/>
          <a:lstStyle/>
          <a:p>
            <a:r>
              <a:rPr lang="en-CA" sz="1000" dirty="0" smtClean="0"/>
              <a:t>	</a:t>
            </a:r>
            <a:r>
              <a:rPr lang="en-CA" sz="900" dirty="0" smtClean="0"/>
              <a:t>The KDSB has brought forward three housing spectrum components recently.  All</a:t>
            </a:r>
            <a:r>
              <a:rPr lang="en-CA" sz="900" baseline="0" dirty="0" smtClean="0"/>
              <a:t> have support services attached.  The to be named emergency shelter is now open and will serve as a community hub for the homeless of Kenora. </a:t>
            </a:r>
            <a:r>
              <a:rPr lang="en-CA" sz="900" dirty="0" smtClean="0"/>
              <a:t>The</a:t>
            </a:r>
            <a:r>
              <a:rPr lang="en-CA" sz="900" baseline="0" dirty="0" smtClean="0"/>
              <a:t> process of pulling together these projects has taken a great deal of effort on the part of the developer.  Now it is Kenora’s turn to support which will yield more units for our citizens than any affordable housing development project done within the last 40 years.  It is up to our municipality and our citizens to put aside partisan power politics and commit support to these community projects. </a:t>
            </a:r>
          </a:p>
          <a:p>
            <a:endParaRPr lang="en-CA" sz="900" baseline="0" dirty="0" smtClean="0"/>
          </a:p>
          <a:p>
            <a:r>
              <a:rPr lang="en-CA" sz="900" baseline="0" dirty="0" smtClean="0"/>
              <a:t>	This doesn’t mean that there won’t be concerns and resistance because change is hard, particularly the closer the change is to our own lives and homes.  As humans we resist change-status quo is comfortable and we do like comfort-but we are also thinking human beings. We can seek out the information that addresses our concerns and become part of the development. </a:t>
            </a:r>
          </a:p>
          <a:p>
            <a:endParaRPr lang="en-CA" sz="900" baseline="0" dirty="0" smtClean="0"/>
          </a:p>
          <a:p>
            <a:r>
              <a:rPr lang="en-CA" sz="900" baseline="0" dirty="0" smtClean="0"/>
              <a:t>	Tonight KDSB has prepared to provide you with the project information.   Review it.</a:t>
            </a:r>
          </a:p>
          <a:p>
            <a:endParaRPr lang="en-CA" sz="900" baseline="0" dirty="0" smtClean="0"/>
          </a:p>
          <a:p>
            <a:r>
              <a:rPr lang="en-CA" sz="900" baseline="0" dirty="0" smtClean="0"/>
              <a:t>	Having a role as a citizen means that we need to know that we are only part of the picture.  It is not about the little man standing off against a development juggernaut-it is about working together collaboratively to reach the best outcomes for all of us.</a:t>
            </a:r>
          </a:p>
          <a:p>
            <a:endParaRPr lang="en-CA" sz="900" baseline="0" dirty="0" smtClean="0"/>
          </a:p>
          <a:p>
            <a:r>
              <a:rPr lang="en-CA" sz="900" baseline="0" dirty="0" smtClean="0"/>
              <a:t>	There was a whirlwind of words set loose when the funding was announced.  Things </a:t>
            </a:r>
            <a:r>
              <a:rPr lang="en-CA" sz="900" dirty="0" smtClean="0"/>
              <a:t>yammered</a:t>
            </a:r>
            <a:r>
              <a:rPr lang="en-CA" sz="900" baseline="0" dirty="0" smtClean="0"/>
              <a:t> about often enough take on a negative animation of their own. I am not a fearful person nature and have always evaluated risk on fact rather than opinion.  I ask one thing of my neighbours and citizens.  Recognize that anger that spurs NIMBYism is really caused by fear.  Name the fear and face it.  </a:t>
            </a:r>
          </a:p>
          <a:p>
            <a:endParaRPr lang="en-CA" sz="900" dirty="0"/>
          </a:p>
          <a:p>
            <a:r>
              <a:rPr lang="en-CA" sz="900" baseline="0" dirty="0" smtClean="0"/>
              <a:t>	Are you afraid that your property values will decrease? Face it and research it (here’s a hint-been done and as long as the units are scattered through a community, there is no impact on neighbouring single family homes). Are you afraid that crime will increase? Face it and research it (here’s another hint-remember when the group home was going in by Rabbit Lake-it didn’t happen).  Are you afraid that there will be people passed out on the streets of your neighbourhood? (I would remind you that when people have a home of their own, they won’t be sleeping on the streets). Look at each and every fear-name it, do your own research and evaluate based on facts rather than rumours and suppositions.</a:t>
            </a:r>
          </a:p>
          <a:p>
            <a:endParaRPr lang="en-CA" sz="900" baseline="0" dirty="0" smtClean="0"/>
          </a:p>
          <a:p>
            <a:r>
              <a:rPr lang="en-CA" sz="900" baseline="0" dirty="0" smtClean="0"/>
              <a:t>	Be aware that you are part of a community.  You may not like everyone or approve of their lifestyles but it is one community.  The wellbeing of the entire community is reliant on the wellbeing of all citizens. We’ve already addressed how homelessness carries a cost that impacts all of us financially.  If you don’t care about the individuals, care about the cost and make a commitment to reduce the cost through Housing First.</a:t>
            </a:r>
          </a:p>
          <a:p>
            <a:endParaRPr lang="en-CA" sz="900" baseline="0" dirty="0" smtClean="0"/>
          </a:p>
          <a:p>
            <a:r>
              <a:rPr lang="en-CA" sz="900" baseline="0" dirty="0" smtClean="0"/>
              <a:t>	This is for property and business owners. Although the property tax flag is often raised to gain an audience, the truth is that we are </a:t>
            </a:r>
            <a:r>
              <a:rPr kumimoji="0" lang="en-CA" sz="900" b="0" i="0" u="none" strike="noStrike" kern="1200" cap="none" spc="0" normalizeH="0" baseline="0" noProof="0" dirty="0" smtClean="0">
                <a:ln>
                  <a:noFill/>
                </a:ln>
                <a:solidFill>
                  <a:prstClr val="black"/>
                </a:solidFill>
                <a:effectLst/>
                <a:uLnTx/>
                <a:uFillTx/>
              </a:rPr>
              <a:t>all tax payers in one way or another. Having the money to own property does not entitle us to eminent domain.  In plain language, you may own your home but owning your home does not entitle you to use that vacant lot as your private dog park.  If you want a dog park, work with community planners to develop one rather than trying to prevent a housing project from going forward.  We are all part of this community and the greater good must always be put forward ahead of our own personal preferences.  </a:t>
            </a:r>
            <a:endParaRPr lang="en-CA" sz="900" baseline="0" dirty="0" smtClean="0"/>
          </a:p>
        </p:txBody>
      </p:sp>
      <p:sp>
        <p:nvSpPr>
          <p:cNvPr id="4" name="Slide Number Placeholder 3"/>
          <p:cNvSpPr>
            <a:spLocks noGrp="1"/>
          </p:cNvSpPr>
          <p:nvPr>
            <p:ph type="sldNum" sz="quarter" idx="10"/>
          </p:nvPr>
        </p:nvSpPr>
        <p:spPr/>
        <p:txBody>
          <a:bodyPr/>
          <a:lstStyle/>
          <a:p>
            <a:fld id="{B8960B8F-8854-41D4-850B-D855A78B650B}" type="slidenum">
              <a:rPr lang="en-CA" smtClean="0"/>
              <a:t>8</a:t>
            </a:fld>
            <a:endParaRPr lang="en-CA" dirty="0"/>
          </a:p>
        </p:txBody>
      </p:sp>
    </p:spTree>
    <p:extLst>
      <p:ext uri="{BB962C8B-B14F-4D97-AF65-F5344CB8AC3E}">
        <p14:creationId xmlns:p14="http://schemas.microsoft.com/office/powerpoint/2010/main" val="916186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Thank you for your attention.  There is some further very good information that will help you to understand why supportive housing in Kenora must become a reality in order for Kenora to become a healthier and safer community.  This community is our hometown. </a:t>
            </a:r>
            <a:endParaRPr lang="en-CA" dirty="0"/>
          </a:p>
        </p:txBody>
      </p:sp>
      <p:sp>
        <p:nvSpPr>
          <p:cNvPr id="4" name="Slide Number Placeholder 3"/>
          <p:cNvSpPr>
            <a:spLocks noGrp="1"/>
          </p:cNvSpPr>
          <p:nvPr>
            <p:ph type="sldNum" sz="quarter" idx="10"/>
          </p:nvPr>
        </p:nvSpPr>
        <p:spPr/>
        <p:txBody>
          <a:bodyPr/>
          <a:lstStyle/>
          <a:p>
            <a:fld id="{B8960B8F-8854-41D4-850B-D855A78B650B}" type="slidenum">
              <a:rPr lang="en-CA" smtClean="0"/>
              <a:t>9</a:t>
            </a:fld>
            <a:endParaRPr lang="en-CA"/>
          </a:p>
        </p:txBody>
      </p:sp>
    </p:spTree>
    <p:extLst>
      <p:ext uri="{BB962C8B-B14F-4D97-AF65-F5344CB8AC3E}">
        <p14:creationId xmlns:p14="http://schemas.microsoft.com/office/powerpoint/2010/main" val="3300123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04CABF0-D8E6-472E-A96C-1DBD59E002F1}" type="datetimeFigureOut">
              <a:rPr lang="en-CA" smtClean="0"/>
              <a:t>21/03/2019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594903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04CABF0-D8E6-472E-A96C-1DBD59E002F1}" type="datetimeFigureOut">
              <a:rPr lang="en-CA" smtClean="0"/>
              <a:t>21/03/2019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2301348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4CABF0-D8E6-472E-A96C-1DBD59E002F1}" type="datetimeFigureOut">
              <a:rPr lang="en-CA" smtClean="0"/>
              <a:t>21/03/2019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3451173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04CABF0-D8E6-472E-A96C-1DBD59E002F1}" type="datetimeFigureOut">
              <a:rPr lang="en-CA" smtClean="0"/>
              <a:t>21/03/2019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360556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04CABF0-D8E6-472E-A96C-1DBD59E002F1}" type="datetimeFigureOut">
              <a:rPr lang="en-CA" smtClean="0"/>
              <a:t>21/03/2019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2327383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04CABF0-D8E6-472E-A96C-1DBD59E002F1}" type="datetimeFigureOut">
              <a:rPr lang="en-CA" smtClean="0"/>
              <a:t>21/03/2019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664990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4CABF0-D8E6-472E-A96C-1DBD59E002F1}" type="datetimeFigureOut">
              <a:rPr lang="en-CA" smtClean="0"/>
              <a:t>21/03/2019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617014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4CABF0-D8E6-472E-A96C-1DBD59E002F1}" type="datetimeFigureOut">
              <a:rPr lang="en-CA" smtClean="0"/>
              <a:t>21/03/2019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3508289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4CABF0-D8E6-472E-A96C-1DBD59E002F1}" type="datetimeFigureOut">
              <a:rPr lang="en-CA" smtClean="0"/>
              <a:t>21/03/2019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2088603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04CABF0-D8E6-472E-A96C-1DBD59E002F1}" type="datetimeFigureOut">
              <a:rPr lang="en-CA" smtClean="0"/>
              <a:t>21/03/2019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2223497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04CABF0-D8E6-472E-A96C-1DBD59E002F1}" type="datetimeFigureOut">
              <a:rPr lang="en-CA" smtClean="0"/>
              <a:t>21/03/2019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53089B8-FB2E-425D-A4E6-2E7C4B26323D}" type="slidenum">
              <a:rPr lang="en-CA" smtClean="0"/>
              <a:t>‹#›</a:t>
            </a:fld>
            <a:endParaRPr lang="en-CA"/>
          </a:p>
        </p:txBody>
      </p:sp>
    </p:spTree>
    <p:extLst>
      <p:ext uri="{BB962C8B-B14F-4D97-AF65-F5344CB8AC3E}">
        <p14:creationId xmlns:p14="http://schemas.microsoft.com/office/powerpoint/2010/main" val="715972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CABF0-D8E6-472E-A96C-1DBD59E002F1}" type="datetimeFigureOut">
              <a:rPr lang="en-CA" smtClean="0"/>
              <a:t>21/03/2019</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3089B8-FB2E-425D-A4E6-2E7C4B26323D}" type="slidenum">
              <a:rPr lang="en-CA" smtClean="0"/>
              <a:t>‹#›</a:t>
            </a:fld>
            <a:endParaRPr lang="en-CA"/>
          </a:p>
        </p:txBody>
      </p:sp>
    </p:spTree>
    <p:extLst>
      <p:ext uri="{BB962C8B-B14F-4D97-AF65-F5344CB8AC3E}">
        <p14:creationId xmlns:p14="http://schemas.microsoft.com/office/powerpoint/2010/main" val="63490157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jpe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g"/><Relationship Id="rId7" Type="http://schemas.openxmlformats.org/officeDocument/2006/relationships/image" Target="../media/image17.png"/><Relationship Id="rId12"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6.jp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jpe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hyperlink" Target="https://www.ncbi.nlm.nih.gov/pubmed/?term=Lonczak%20HS%5bAuthor%5d&amp;cauthor=true&amp;cauthor_uid=19336710" TargetMode="External"/><Relationship Id="rId13" Type="http://schemas.openxmlformats.org/officeDocument/2006/relationships/hyperlink" Target="https://www.ncbi.nlm.nih.gov/pubmed/?term=Marlatt%20GA%5bAuthor%5d&amp;cauthor=true&amp;cauthor_uid=19336710" TargetMode="External"/><Relationship Id="rId3" Type="http://schemas.openxmlformats.org/officeDocument/2006/relationships/hyperlink" Target="https://www.ncbi.nlm.nih.gov/pubmed/?term=Larimer%20ME%5bAuthor%5d&amp;cauthor=true&amp;cauthor_uid=19336710" TargetMode="External"/><Relationship Id="rId7" Type="http://schemas.openxmlformats.org/officeDocument/2006/relationships/hyperlink" Target="https://www.ncbi.nlm.nih.gov/pubmed/?term=Burlingham%20B%5bAuthor%5d&amp;cauthor=true&amp;cauthor_uid=19336710" TargetMode="External"/><Relationship Id="rId12" Type="http://schemas.openxmlformats.org/officeDocument/2006/relationships/hyperlink" Target="https://www.ncbi.nlm.nih.gov/pubmed/?term=Hobson%20WG%5bAuthor%5d&amp;cauthor=true&amp;cauthor_uid=19336710" TargetMode="External"/><Relationship Id="rId17" Type="http://schemas.openxmlformats.org/officeDocument/2006/relationships/image" Target="../media/image25.png"/><Relationship Id="rId2" Type="http://schemas.openxmlformats.org/officeDocument/2006/relationships/notesSlide" Target="../notesSlides/notesSlide7.xml"/><Relationship Id="rId16"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hyperlink" Target="https://www.ncbi.nlm.nih.gov/pubmed/?term=Atkins%20DC%5bAuthor%5d&amp;cauthor=true&amp;cauthor_uid=19336710" TargetMode="External"/><Relationship Id="rId11" Type="http://schemas.openxmlformats.org/officeDocument/2006/relationships/hyperlink" Target="https://www.ncbi.nlm.nih.gov/pubmed/?term=Clifasefi%20SL%5bAuthor%5d&amp;cauthor=true&amp;cauthor_uid=19336710" TargetMode="External"/><Relationship Id="rId5" Type="http://schemas.openxmlformats.org/officeDocument/2006/relationships/hyperlink" Target="https://www.ncbi.nlm.nih.gov/pubmed/?term=Garner%20MD%5bAuthor%5d&amp;cauthor=true&amp;cauthor_uid=19336710" TargetMode="External"/><Relationship Id="rId15" Type="http://schemas.openxmlformats.org/officeDocument/2006/relationships/image" Target="../media/image23.png"/><Relationship Id="rId10" Type="http://schemas.openxmlformats.org/officeDocument/2006/relationships/hyperlink" Target="https://www.ncbi.nlm.nih.gov/pubmed/?term=Ginzler%20J%5bAuthor%5d&amp;cauthor=true&amp;cauthor_uid=19336710" TargetMode="External"/><Relationship Id="rId4" Type="http://schemas.openxmlformats.org/officeDocument/2006/relationships/hyperlink" Target="https://www.ncbi.nlm.nih.gov/pubmed/?term=Malone%20DK%5bAuthor%5d&amp;cauthor=true&amp;cauthor_uid=19336710" TargetMode="External"/><Relationship Id="rId9" Type="http://schemas.openxmlformats.org/officeDocument/2006/relationships/hyperlink" Target="https://www.ncbi.nlm.nih.gov/pubmed/?term=Tanzer%20K%5bAuthor%5d&amp;cauthor=true&amp;cauthor_uid=19336710" TargetMode="External"/><Relationship Id="rId14" Type="http://schemas.openxmlformats.org/officeDocument/2006/relationships/hyperlink" Target="http://homelesshub.ca/resource/cost-homelessness-analysis-alternate-responses-four-canadian-citie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4611" y="4505325"/>
            <a:ext cx="3162300" cy="1658486"/>
          </a:xfrm>
          <a:prstGeom prst="rect">
            <a:avLst/>
          </a:prstGeom>
          <a:solidFill>
            <a:schemeClr val="accent6">
              <a:lumMod val="20000"/>
              <a:lumOff val="80000"/>
            </a:schemeClr>
          </a:solidFill>
        </p:spPr>
      </p:pic>
      <p:sp>
        <p:nvSpPr>
          <p:cNvPr id="2" name="Title 1"/>
          <p:cNvSpPr>
            <a:spLocks noGrp="1"/>
          </p:cNvSpPr>
          <p:nvPr>
            <p:ph type="ctrTitle"/>
          </p:nvPr>
        </p:nvSpPr>
        <p:spPr/>
        <p:txBody>
          <a:bodyPr/>
          <a:lstStyle/>
          <a:p>
            <a:r>
              <a:rPr lang="en-CA" b="1" dirty="0" smtClean="0">
                <a:solidFill>
                  <a:schemeClr val="accent6">
                    <a:lumMod val="50000"/>
                  </a:schemeClr>
                </a:solidFill>
                <a:latin typeface="Algerian" panose="04020705040A02060702" pitchFamily="82" charset="0"/>
              </a:rPr>
              <a:t>Hometown Housing Development</a:t>
            </a:r>
            <a:endParaRPr lang="en-CA" b="1" dirty="0">
              <a:solidFill>
                <a:schemeClr val="accent6">
                  <a:lumMod val="50000"/>
                </a:schemeClr>
              </a:solidFill>
              <a:latin typeface="Algerian" panose="04020705040A02060702" pitchFamily="82" charset="0"/>
            </a:endParaRPr>
          </a:p>
        </p:txBody>
      </p:sp>
      <p:sp>
        <p:nvSpPr>
          <p:cNvPr id="3" name="Subtitle 2"/>
          <p:cNvSpPr>
            <a:spLocks noGrp="1"/>
          </p:cNvSpPr>
          <p:nvPr>
            <p:ph type="subTitle" idx="1"/>
          </p:nvPr>
        </p:nvSpPr>
        <p:spPr>
          <a:xfrm>
            <a:off x="1257300" y="4575161"/>
            <a:ext cx="9829800" cy="1655762"/>
          </a:xfrm>
        </p:spPr>
        <p:txBody>
          <a:bodyPr>
            <a:normAutofit lnSpcReduction="10000"/>
          </a:bodyPr>
          <a:lstStyle/>
          <a:p>
            <a:pPr algn="l"/>
            <a:endParaRPr lang="en-CA" dirty="0" smtClean="0"/>
          </a:p>
          <a:p>
            <a:pPr algn="l"/>
            <a:endParaRPr lang="en-CA" dirty="0"/>
          </a:p>
          <a:p>
            <a:pPr algn="l"/>
            <a:endParaRPr lang="en-CA" dirty="0" smtClean="0"/>
          </a:p>
          <a:p>
            <a:r>
              <a:rPr lang="en-CA" sz="2000" i="1" dirty="0" smtClean="0"/>
              <a:t>21 March 2019</a:t>
            </a:r>
            <a:endParaRPr lang="en-CA" sz="2000" i="1" dirty="0"/>
          </a:p>
        </p:txBody>
      </p:sp>
      <p:cxnSp>
        <p:nvCxnSpPr>
          <p:cNvPr id="8" name="Straight Connector 7"/>
          <p:cNvCxnSpPr/>
          <p:nvPr/>
        </p:nvCxnSpPr>
        <p:spPr>
          <a:xfrm>
            <a:off x="7744611" y="4510758"/>
            <a:ext cx="3162300"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744611" y="6190114"/>
            <a:ext cx="3162300"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744611" y="5058911"/>
            <a:ext cx="0" cy="11720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7744611" y="4505325"/>
            <a:ext cx="0" cy="1692042"/>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0906911" y="4505325"/>
            <a:ext cx="0" cy="1692042"/>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7274" y="4511442"/>
            <a:ext cx="3019425" cy="1685925"/>
          </a:xfrm>
          <a:prstGeom prst="rect">
            <a:avLst/>
          </a:prstGeom>
        </p:spPr>
      </p:pic>
      <p:cxnSp>
        <p:nvCxnSpPr>
          <p:cNvPr id="16" name="Straight Connector 15"/>
          <p:cNvCxnSpPr/>
          <p:nvPr/>
        </p:nvCxnSpPr>
        <p:spPr>
          <a:xfrm flipV="1">
            <a:off x="1047750" y="4495800"/>
            <a:ext cx="3057525" cy="952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1047750" y="6180589"/>
            <a:ext cx="3057525" cy="952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047750" y="4485139"/>
            <a:ext cx="9524" cy="170497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085829" y="4485139"/>
            <a:ext cx="9524" cy="170497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9850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475" r="8372" b="10594"/>
          <a:stretch/>
        </p:blipFill>
        <p:spPr>
          <a:xfrm>
            <a:off x="1981200" y="981075"/>
            <a:ext cx="7772400" cy="4781549"/>
          </a:xfrm>
          <a:prstGeom prst="rect">
            <a:avLst/>
          </a:prstGeom>
        </p:spPr>
      </p:pic>
    </p:spTree>
    <p:extLst>
      <p:ext uri="{BB962C8B-B14F-4D97-AF65-F5344CB8AC3E}">
        <p14:creationId xmlns:p14="http://schemas.microsoft.com/office/powerpoint/2010/main" val="1400805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608" y="1193340"/>
            <a:ext cx="1931756" cy="117795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3732" y="4549543"/>
            <a:ext cx="1524000" cy="1222248"/>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0378" y="4735449"/>
            <a:ext cx="1613243" cy="1790701"/>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35247" y="1162756"/>
            <a:ext cx="1703504" cy="1395515"/>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33907" y="5169254"/>
            <a:ext cx="1736601" cy="1211201"/>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01702" y="923495"/>
            <a:ext cx="2581275" cy="1663501"/>
          </a:xfrm>
          <a:prstGeom prst="rect">
            <a:avLst/>
          </a:prstGeom>
        </p:spPr>
      </p:pic>
      <p:pic>
        <p:nvPicPr>
          <p:cNvPr id="9" name="Pictur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28660" y="1053006"/>
            <a:ext cx="1533901" cy="1144526"/>
          </a:xfrm>
          <a:prstGeom prst="rect">
            <a:avLst/>
          </a:prstGeom>
        </p:spPr>
      </p:pic>
      <p:pic>
        <p:nvPicPr>
          <p:cNvPr id="10" name="Picture 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0543" y="5630800"/>
            <a:ext cx="1558662" cy="1011175"/>
          </a:xfrm>
          <a:prstGeom prst="rect">
            <a:avLst/>
          </a:prstGeom>
        </p:spPr>
      </p:pic>
      <p:sp>
        <p:nvSpPr>
          <p:cNvPr id="14" name="TextBox 13"/>
          <p:cNvSpPr txBox="1"/>
          <p:nvPr/>
        </p:nvSpPr>
        <p:spPr>
          <a:xfrm>
            <a:off x="673893" y="3309449"/>
            <a:ext cx="11518107" cy="646331"/>
          </a:xfrm>
          <a:prstGeom prst="rect">
            <a:avLst/>
          </a:prstGeom>
          <a:noFill/>
        </p:spPr>
        <p:txBody>
          <a:bodyPr wrap="square" rtlCol="0">
            <a:spAutoFit/>
          </a:bodyPr>
          <a:lstStyle/>
          <a:p>
            <a:r>
              <a:rPr lang="en-CA" dirty="0" smtClean="0"/>
              <a:t>Pre-1700’s		   early 20</a:t>
            </a:r>
            <a:r>
              <a:rPr lang="en-CA" baseline="30000" dirty="0" smtClean="0"/>
              <a:t>th</a:t>
            </a:r>
            <a:r>
              <a:rPr lang="en-CA" dirty="0" smtClean="0"/>
              <a:t> century			 1960’s-80’s</a:t>
            </a:r>
            <a:endParaRPr lang="en-CA" dirty="0"/>
          </a:p>
          <a:p>
            <a:r>
              <a:rPr lang="en-CA" dirty="0" smtClean="0"/>
              <a:t>                         1800’s                                                                    mid 20</a:t>
            </a:r>
            <a:r>
              <a:rPr lang="en-CA" baseline="30000" dirty="0" smtClean="0"/>
              <a:t>th</a:t>
            </a:r>
            <a:r>
              <a:rPr lang="en-CA" dirty="0" smtClean="0"/>
              <a:t> century                              1993-2006</a:t>
            </a:r>
            <a:endParaRPr lang="en-CA" dirty="0"/>
          </a:p>
        </p:txBody>
      </p:sp>
      <p:sp>
        <p:nvSpPr>
          <p:cNvPr id="15" name="TextBox 14"/>
          <p:cNvSpPr txBox="1"/>
          <p:nvPr/>
        </p:nvSpPr>
        <p:spPr>
          <a:xfrm>
            <a:off x="496771" y="2336930"/>
            <a:ext cx="1931756" cy="646331"/>
          </a:xfrm>
          <a:prstGeom prst="rect">
            <a:avLst/>
          </a:prstGeom>
          <a:noFill/>
        </p:spPr>
        <p:txBody>
          <a:bodyPr wrap="square" rtlCol="0">
            <a:spAutoFit/>
          </a:bodyPr>
          <a:lstStyle/>
          <a:p>
            <a:r>
              <a:rPr lang="en-CA" dirty="0" err="1" smtClean="0"/>
              <a:t>Anishinabe</a:t>
            </a:r>
            <a:r>
              <a:rPr lang="en-CA" dirty="0" smtClean="0"/>
              <a:t> Traditional Lands</a:t>
            </a:r>
            <a:endParaRPr lang="en-CA" dirty="0"/>
          </a:p>
        </p:txBody>
      </p:sp>
      <p:cxnSp>
        <p:nvCxnSpPr>
          <p:cNvPr id="18" name="Straight Connector 17"/>
          <p:cNvCxnSpPr/>
          <p:nvPr/>
        </p:nvCxnSpPr>
        <p:spPr>
          <a:xfrm>
            <a:off x="485938" y="3046715"/>
            <a:ext cx="11527632" cy="3534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85938" y="3990319"/>
            <a:ext cx="11527632" cy="35345"/>
          </a:xfrm>
          <a:prstGeom prst="line">
            <a:avLst/>
          </a:prstGeom>
          <a:ln w="3492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063553" y="4075788"/>
            <a:ext cx="1571625" cy="369332"/>
          </a:xfrm>
          <a:prstGeom prst="rect">
            <a:avLst/>
          </a:prstGeom>
          <a:noFill/>
        </p:spPr>
        <p:txBody>
          <a:bodyPr wrap="square" rtlCol="0">
            <a:spAutoFit/>
          </a:bodyPr>
          <a:lstStyle/>
          <a:p>
            <a:r>
              <a:rPr lang="en-CA" dirty="0" smtClean="0"/>
              <a:t>Colonialization</a:t>
            </a:r>
            <a:endParaRPr lang="en-CA" dirty="0"/>
          </a:p>
        </p:txBody>
      </p:sp>
      <p:sp>
        <p:nvSpPr>
          <p:cNvPr id="21" name="TextBox 20"/>
          <p:cNvSpPr txBox="1"/>
          <p:nvPr/>
        </p:nvSpPr>
        <p:spPr>
          <a:xfrm>
            <a:off x="3813956" y="4231618"/>
            <a:ext cx="1571625" cy="369332"/>
          </a:xfrm>
          <a:prstGeom prst="rect">
            <a:avLst/>
          </a:prstGeom>
          <a:noFill/>
        </p:spPr>
        <p:txBody>
          <a:bodyPr wrap="square" rtlCol="0">
            <a:spAutoFit/>
          </a:bodyPr>
          <a:lstStyle/>
          <a:p>
            <a:r>
              <a:rPr lang="en-CA" dirty="0" smtClean="0"/>
              <a:t>Urbanization</a:t>
            </a:r>
            <a:endParaRPr lang="en-CA" dirty="0"/>
          </a:p>
        </p:txBody>
      </p:sp>
      <p:sp>
        <p:nvSpPr>
          <p:cNvPr id="22" name="TextBox 21"/>
          <p:cNvSpPr txBox="1"/>
          <p:nvPr/>
        </p:nvSpPr>
        <p:spPr>
          <a:xfrm>
            <a:off x="5831572" y="4692855"/>
            <a:ext cx="1706248" cy="369332"/>
          </a:xfrm>
          <a:prstGeom prst="rect">
            <a:avLst/>
          </a:prstGeom>
          <a:noFill/>
        </p:spPr>
        <p:txBody>
          <a:bodyPr wrap="square" rtlCol="0">
            <a:spAutoFit/>
          </a:bodyPr>
          <a:lstStyle/>
          <a:p>
            <a:r>
              <a:rPr lang="en-CA" dirty="0" smtClean="0"/>
              <a:t>Benefit Housing</a:t>
            </a:r>
            <a:endParaRPr lang="en-CA" dirty="0"/>
          </a:p>
        </p:txBody>
      </p:sp>
      <p:pic>
        <p:nvPicPr>
          <p:cNvPr id="8" name="Picture 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620125" y="1958937"/>
            <a:ext cx="1401954" cy="996125"/>
          </a:xfrm>
          <a:prstGeom prst="rect">
            <a:avLst/>
          </a:prstGeom>
        </p:spPr>
      </p:pic>
      <p:sp>
        <p:nvSpPr>
          <p:cNvPr id="23" name="TextBox 22"/>
          <p:cNvSpPr txBox="1"/>
          <p:nvPr/>
        </p:nvSpPr>
        <p:spPr>
          <a:xfrm>
            <a:off x="6752007" y="2623850"/>
            <a:ext cx="1571625" cy="369332"/>
          </a:xfrm>
          <a:prstGeom prst="rect">
            <a:avLst/>
          </a:prstGeom>
          <a:noFill/>
        </p:spPr>
        <p:txBody>
          <a:bodyPr wrap="square" rtlCol="0">
            <a:spAutoFit/>
          </a:bodyPr>
          <a:lstStyle/>
          <a:p>
            <a:r>
              <a:rPr lang="en-CA" dirty="0" smtClean="0"/>
              <a:t>Social Housing</a:t>
            </a:r>
            <a:endParaRPr lang="en-CA" dirty="0"/>
          </a:p>
        </p:txBody>
      </p:sp>
      <p:sp>
        <p:nvSpPr>
          <p:cNvPr id="24" name="TextBox 23"/>
          <p:cNvSpPr txBox="1"/>
          <p:nvPr/>
        </p:nvSpPr>
        <p:spPr>
          <a:xfrm>
            <a:off x="3427732" y="2585225"/>
            <a:ext cx="1971675" cy="369332"/>
          </a:xfrm>
          <a:prstGeom prst="rect">
            <a:avLst/>
          </a:prstGeom>
          <a:noFill/>
        </p:spPr>
        <p:txBody>
          <a:bodyPr wrap="square" rtlCol="0">
            <a:spAutoFit/>
          </a:bodyPr>
          <a:lstStyle/>
          <a:p>
            <a:r>
              <a:rPr lang="en-CA" dirty="0" smtClean="0"/>
              <a:t>Indian Act Impacts</a:t>
            </a:r>
            <a:endParaRPr lang="en-CA" dirty="0"/>
          </a:p>
        </p:txBody>
      </p:sp>
      <p:sp>
        <p:nvSpPr>
          <p:cNvPr id="25" name="Rectangle 24"/>
          <p:cNvSpPr/>
          <p:nvPr/>
        </p:nvSpPr>
        <p:spPr>
          <a:xfrm>
            <a:off x="8620125" y="4179633"/>
            <a:ext cx="3143250" cy="2295294"/>
          </a:xfrm>
          <a:prstGeom prst="rect">
            <a:avLst/>
          </a:prstGeom>
          <a:solidFill>
            <a:schemeClr val="bg1"/>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TextBox 25"/>
          <p:cNvSpPr txBox="1"/>
          <p:nvPr/>
        </p:nvSpPr>
        <p:spPr>
          <a:xfrm>
            <a:off x="3973689" y="358853"/>
            <a:ext cx="3307645" cy="461665"/>
          </a:xfrm>
          <a:prstGeom prst="rect">
            <a:avLst/>
          </a:prstGeom>
          <a:noFill/>
        </p:spPr>
        <p:txBody>
          <a:bodyPr wrap="square" rtlCol="0">
            <a:spAutoFit/>
          </a:bodyPr>
          <a:lstStyle/>
          <a:p>
            <a:r>
              <a:rPr lang="en-CA" sz="2400" b="1" dirty="0" smtClean="0"/>
              <a:t>Local Housing Time Line</a:t>
            </a:r>
            <a:endParaRPr lang="en-CA" sz="2400" b="1" dirty="0"/>
          </a:p>
        </p:txBody>
      </p:sp>
    </p:spTree>
    <p:extLst>
      <p:ext uri="{BB962C8B-B14F-4D97-AF65-F5344CB8AC3E}">
        <p14:creationId xmlns:p14="http://schemas.microsoft.com/office/powerpoint/2010/main" val="1788758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2067" y="286103"/>
            <a:ext cx="5415844" cy="752475"/>
          </a:xfrm>
        </p:spPr>
        <p:txBody>
          <a:bodyPr>
            <a:normAutofit/>
          </a:bodyPr>
          <a:lstStyle/>
          <a:p>
            <a:r>
              <a:rPr lang="en-CA" sz="2400" b="1" dirty="0" smtClean="0"/>
              <a:t>Historical Barriers To Housing Development</a:t>
            </a:r>
            <a:endParaRPr lang="en-CA" sz="2400" b="1" dirty="0"/>
          </a:p>
        </p:txBody>
      </p:sp>
      <p:graphicFrame>
        <p:nvGraphicFramePr>
          <p:cNvPr id="6" name="Chart 5"/>
          <p:cNvGraphicFramePr/>
          <p:nvPr>
            <p:extLst>
              <p:ext uri="{D42A27DB-BD31-4B8C-83A1-F6EECF244321}">
                <p14:modId xmlns:p14="http://schemas.microsoft.com/office/powerpoint/2010/main" val="1203786372"/>
              </p:ext>
            </p:extLst>
          </p:nvPr>
        </p:nvGraphicFramePr>
        <p:xfrm>
          <a:off x="993423" y="1117600"/>
          <a:ext cx="9042400" cy="4986866"/>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5102578" y="2348090"/>
            <a:ext cx="1219200" cy="307777"/>
          </a:xfrm>
          <a:prstGeom prst="rect">
            <a:avLst/>
          </a:prstGeom>
          <a:noFill/>
        </p:spPr>
        <p:txBody>
          <a:bodyPr wrap="square" rtlCol="0">
            <a:spAutoFit/>
          </a:bodyPr>
          <a:lstStyle/>
          <a:p>
            <a:r>
              <a:rPr lang="en-CA" sz="1400" dirty="0" smtClean="0"/>
              <a:t>1900-1999</a:t>
            </a:r>
            <a:endParaRPr lang="en-CA" sz="1400" dirty="0"/>
          </a:p>
        </p:txBody>
      </p:sp>
      <p:sp>
        <p:nvSpPr>
          <p:cNvPr id="8" name="TextBox 7"/>
          <p:cNvSpPr txBox="1"/>
          <p:nvPr/>
        </p:nvSpPr>
        <p:spPr>
          <a:xfrm>
            <a:off x="5294490" y="1423673"/>
            <a:ext cx="880533" cy="307777"/>
          </a:xfrm>
          <a:prstGeom prst="rect">
            <a:avLst/>
          </a:prstGeom>
          <a:noFill/>
        </p:spPr>
        <p:txBody>
          <a:bodyPr wrap="square" rtlCol="0">
            <a:spAutoFit/>
          </a:bodyPr>
          <a:lstStyle/>
          <a:p>
            <a:r>
              <a:rPr lang="en-CA" sz="1400" dirty="0" smtClean="0"/>
              <a:t>2000+</a:t>
            </a:r>
            <a:endParaRPr lang="en-CA" sz="1400" dirty="0"/>
          </a:p>
        </p:txBody>
      </p:sp>
      <p:sp>
        <p:nvSpPr>
          <p:cNvPr id="9" name="TextBox 8"/>
          <p:cNvSpPr txBox="1"/>
          <p:nvPr/>
        </p:nvSpPr>
        <p:spPr>
          <a:xfrm>
            <a:off x="5294490" y="4072389"/>
            <a:ext cx="1027288" cy="307777"/>
          </a:xfrm>
          <a:prstGeom prst="rect">
            <a:avLst/>
          </a:prstGeom>
          <a:noFill/>
        </p:spPr>
        <p:txBody>
          <a:bodyPr wrap="square" rtlCol="0">
            <a:spAutoFit/>
          </a:bodyPr>
          <a:lstStyle/>
          <a:p>
            <a:r>
              <a:rPr lang="en-CA" sz="1400" dirty="0" smtClean="0"/>
              <a:t>1800-1899</a:t>
            </a:r>
            <a:endParaRPr lang="en-CA" sz="1400" dirty="0"/>
          </a:p>
        </p:txBody>
      </p:sp>
      <p:sp>
        <p:nvSpPr>
          <p:cNvPr id="10" name="TextBox 9"/>
          <p:cNvSpPr txBox="1"/>
          <p:nvPr/>
        </p:nvSpPr>
        <p:spPr>
          <a:xfrm>
            <a:off x="5294490" y="4580467"/>
            <a:ext cx="880533" cy="307777"/>
          </a:xfrm>
          <a:prstGeom prst="rect">
            <a:avLst/>
          </a:prstGeom>
          <a:noFill/>
        </p:spPr>
        <p:txBody>
          <a:bodyPr wrap="square" rtlCol="0">
            <a:spAutoFit/>
          </a:bodyPr>
          <a:lstStyle/>
          <a:p>
            <a:r>
              <a:rPr lang="en-CA" sz="1400" dirty="0" smtClean="0"/>
              <a:t>Pre 1799</a:t>
            </a:r>
            <a:endParaRPr lang="en-CA" sz="1400" dirty="0"/>
          </a:p>
        </p:txBody>
      </p:sp>
    </p:spTree>
    <p:extLst>
      <p:ext uri="{BB962C8B-B14F-4D97-AF65-F5344CB8AC3E}">
        <p14:creationId xmlns:p14="http://schemas.microsoft.com/office/powerpoint/2010/main" val="3282114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4556" y="141288"/>
            <a:ext cx="4907844" cy="865364"/>
          </a:xfrm>
        </p:spPr>
        <p:txBody>
          <a:bodyPr>
            <a:normAutofit/>
          </a:bodyPr>
          <a:lstStyle/>
          <a:p>
            <a:pPr algn="ctr"/>
            <a:r>
              <a:rPr lang="en-CA" sz="3200" b="1" dirty="0" smtClean="0"/>
              <a:t>Housing Project Needs</a:t>
            </a:r>
            <a:endParaRPr lang="en-CA" sz="3200" b="1" dirty="0"/>
          </a:p>
        </p:txBody>
      </p:sp>
      <p:graphicFrame>
        <p:nvGraphicFramePr>
          <p:cNvPr id="3" name="Diagram 2"/>
          <p:cNvGraphicFramePr/>
          <p:nvPr>
            <p:extLst>
              <p:ext uri="{D42A27DB-BD31-4B8C-83A1-F6EECF244321}">
                <p14:modId xmlns:p14="http://schemas.microsoft.com/office/powerpoint/2010/main" val="2141262017"/>
              </p:ext>
            </p:extLst>
          </p:nvPr>
        </p:nvGraphicFramePr>
        <p:xfrm>
          <a:off x="2201334" y="103575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5" name="Straight Connector 4"/>
          <p:cNvCxnSpPr/>
          <p:nvPr/>
        </p:nvCxnSpPr>
        <p:spPr>
          <a:xfrm flipV="1">
            <a:off x="7382933" y="2810933"/>
            <a:ext cx="1828800" cy="49671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3318933" y="2964821"/>
            <a:ext cx="1927578" cy="342824"/>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6265334" y="5178169"/>
            <a:ext cx="0" cy="115146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5411612" y="6329636"/>
            <a:ext cx="1707444" cy="307777"/>
          </a:xfrm>
          <a:prstGeom prst="rect">
            <a:avLst/>
          </a:prstGeom>
          <a:noFill/>
        </p:spPr>
        <p:txBody>
          <a:bodyPr wrap="square" rtlCol="0">
            <a:spAutoFit/>
          </a:bodyPr>
          <a:lstStyle/>
          <a:p>
            <a:r>
              <a:rPr lang="en-CA" sz="1400" dirty="0" smtClean="0"/>
              <a:t>Community Planning</a:t>
            </a:r>
            <a:endParaRPr lang="en-CA" sz="1400" dirty="0"/>
          </a:p>
        </p:txBody>
      </p:sp>
      <p:sp>
        <p:nvSpPr>
          <p:cNvPr id="17" name="TextBox 16"/>
          <p:cNvSpPr txBox="1"/>
          <p:nvPr/>
        </p:nvSpPr>
        <p:spPr>
          <a:xfrm>
            <a:off x="9240660" y="2657044"/>
            <a:ext cx="1437923" cy="307777"/>
          </a:xfrm>
          <a:prstGeom prst="rect">
            <a:avLst/>
          </a:prstGeom>
          <a:noFill/>
        </p:spPr>
        <p:txBody>
          <a:bodyPr wrap="square" rtlCol="0">
            <a:spAutoFit/>
          </a:bodyPr>
          <a:lstStyle/>
          <a:p>
            <a:r>
              <a:rPr lang="en-CA" sz="1400" dirty="0" smtClean="0"/>
              <a:t>Marketability</a:t>
            </a:r>
            <a:endParaRPr lang="en-CA" sz="1400" dirty="0"/>
          </a:p>
        </p:txBody>
      </p:sp>
      <p:sp>
        <p:nvSpPr>
          <p:cNvPr id="18" name="TextBox 17"/>
          <p:cNvSpPr txBox="1"/>
          <p:nvPr/>
        </p:nvSpPr>
        <p:spPr>
          <a:xfrm>
            <a:off x="1674989" y="2810932"/>
            <a:ext cx="1615017" cy="307777"/>
          </a:xfrm>
          <a:prstGeom prst="rect">
            <a:avLst/>
          </a:prstGeom>
          <a:noFill/>
        </p:spPr>
        <p:txBody>
          <a:bodyPr wrap="square" rtlCol="0">
            <a:spAutoFit/>
          </a:bodyPr>
          <a:lstStyle/>
          <a:p>
            <a:r>
              <a:rPr lang="en-CA" sz="1400" dirty="0" smtClean="0"/>
              <a:t>Financial Feasibility</a:t>
            </a:r>
            <a:endParaRPr lang="en-CA" sz="1400" dirty="0"/>
          </a:p>
        </p:txBody>
      </p:sp>
      <p:sp>
        <p:nvSpPr>
          <p:cNvPr id="21" name="Heart 20"/>
          <p:cNvSpPr/>
          <p:nvPr/>
        </p:nvSpPr>
        <p:spPr>
          <a:xfrm>
            <a:off x="5729110" y="3307645"/>
            <a:ext cx="1072443" cy="1309512"/>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724288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888" y="331258"/>
            <a:ext cx="3395133" cy="854075"/>
          </a:xfrm>
        </p:spPr>
        <p:txBody>
          <a:bodyPr>
            <a:noAutofit/>
          </a:bodyPr>
          <a:lstStyle/>
          <a:p>
            <a:r>
              <a:rPr lang="en-CA" sz="3200" b="1" dirty="0" smtClean="0"/>
              <a:t>Community Change</a:t>
            </a:r>
            <a:endParaRPr lang="en-CA" sz="3200" b="1" dirty="0"/>
          </a:p>
        </p:txBody>
      </p:sp>
      <p:sp>
        <p:nvSpPr>
          <p:cNvPr id="3" name="Rectangle 2"/>
          <p:cNvSpPr/>
          <p:nvPr/>
        </p:nvSpPr>
        <p:spPr>
          <a:xfrm>
            <a:off x="5475111" y="3493252"/>
            <a:ext cx="6096000" cy="3046988"/>
          </a:xfrm>
          <a:prstGeom prst="rect">
            <a:avLst/>
          </a:prstGeom>
        </p:spPr>
        <p:txBody>
          <a:bodyPr>
            <a:spAutoFit/>
          </a:bodyPr>
          <a:lstStyle/>
          <a:p>
            <a:r>
              <a:rPr lang="en-CA" sz="1200" dirty="0">
                <a:solidFill>
                  <a:srgbClr val="000000"/>
                </a:solidFill>
                <a:latin typeface="Bookman Old Style" panose="02050604050505020204" pitchFamily="18" charset="0"/>
              </a:rPr>
              <a:t>The increased cost due to homelessness to the participating community services is $19,297.10 per person annually. This cost escalates with the age of the individual. The annual cost for the eldest senior subject was $35,5641.18. </a:t>
            </a:r>
          </a:p>
          <a:p>
            <a:r>
              <a:rPr lang="en-CA" sz="1200" dirty="0">
                <a:solidFill>
                  <a:srgbClr val="000000"/>
                </a:solidFill>
                <a:latin typeface="Bookman Old Style" panose="02050604050505020204" pitchFamily="18" charset="0"/>
              </a:rPr>
              <a:t>Only 5 agencies participated in this limited study. Other stakeholder agencies bearing the cost of homelessness include correctional services, legal aid, emergency food providers, emergency shelter costs, family physicians, walk-in clinics and social services. Similar studies undertaken in other communities that have included services beyond those researched in Kenora estimated taxpayer costs at $35,000--$45,000 per person. Given the limited agency participation in the Kenora study, it is reasonable to expect that the local cost would be comparable. </a:t>
            </a:r>
          </a:p>
          <a:p>
            <a:r>
              <a:rPr lang="en-CA" sz="1200" dirty="0">
                <a:solidFill>
                  <a:srgbClr val="000000"/>
                </a:solidFill>
                <a:latin typeface="Bookman Old Style" panose="02050604050505020204" pitchFamily="18" charset="0"/>
              </a:rPr>
              <a:t>At the time of the study there were 25 chronically homeless individuals identified within the community therefore the cost of providing emergency services to </a:t>
            </a:r>
            <a:r>
              <a:rPr lang="en-CA" sz="1200" dirty="0" smtClean="0">
                <a:solidFill>
                  <a:srgbClr val="000000"/>
                </a:solidFill>
                <a:latin typeface="Bookman Old Style" panose="02050604050505020204" pitchFamily="18" charset="0"/>
              </a:rPr>
              <a:t>this </a:t>
            </a:r>
            <a:r>
              <a:rPr lang="en-CA" sz="1200" dirty="0">
                <a:solidFill>
                  <a:srgbClr val="000000"/>
                </a:solidFill>
                <a:latin typeface="Bookman Old Style" panose="02050604050505020204" pitchFamily="18" charset="0"/>
              </a:rPr>
              <a:t>population by the 5 participating agencies is $482,427.50</a:t>
            </a:r>
            <a:r>
              <a:rPr lang="en-CA" sz="1200" b="1" dirty="0">
                <a:solidFill>
                  <a:srgbClr val="000000"/>
                </a:solidFill>
                <a:latin typeface="Bookman Old Style" panose="02050604050505020204" pitchFamily="18" charset="0"/>
              </a:rPr>
              <a:t> </a:t>
            </a:r>
            <a:endParaRPr lang="en-CA" sz="1200" b="1" dirty="0" smtClean="0">
              <a:solidFill>
                <a:srgbClr val="000000"/>
              </a:solidFill>
              <a:latin typeface="Bookman Old Style" panose="02050604050505020204" pitchFamily="18" charset="0"/>
            </a:endParaRPr>
          </a:p>
          <a:p>
            <a:r>
              <a:rPr lang="en-CA" sz="1200" dirty="0" smtClean="0">
                <a:solidFill>
                  <a:srgbClr val="000000"/>
                </a:solidFill>
                <a:latin typeface="Bookman Old Style" panose="02050604050505020204" pitchFamily="18" charset="0"/>
              </a:rPr>
              <a:t>		           </a:t>
            </a:r>
            <a:r>
              <a:rPr lang="en-CA" sz="1200" b="1" dirty="0" smtClean="0">
                <a:solidFill>
                  <a:srgbClr val="000000"/>
                </a:solidFill>
                <a:latin typeface="Bookman Old Style" panose="02050604050505020204" pitchFamily="18" charset="0"/>
              </a:rPr>
              <a:t>Local Homelessness Costing Study 2008</a:t>
            </a:r>
          </a:p>
          <a:p>
            <a:r>
              <a:rPr lang="en-CA" sz="1200" b="1" dirty="0" smtClean="0">
                <a:solidFill>
                  <a:srgbClr val="000000"/>
                </a:solidFill>
                <a:latin typeface="Bookman Old Style" panose="02050604050505020204" pitchFamily="18" charset="0"/>
              </a:rPr>
              <a:t>			                      Making </a:t>
            </a:r>
            <a:r>
              <a:rPr lang="en-CA" sz="1200" b="1" dirty="0">
                <a:solidFill>
                  <a:srgbClr val="000000"/>
                </a:solidFill>
                <a:latin typeface="Bookman Old Style" panose="02050604050505020204" pitchFamily="18" charset="0"/>
              </a:rPr>
              <a:t>Kenora </a:t>
            </a:r>
            <a:r>
              <a:rPr lang="en-CA" sz="1200" b="1" dirty="0" smtClean="0">
                <a:solidFill>
                  <a:srgbClr val="000000"/>
                </a:solidFill>
                <a:latin typeface="Bookman Old Style" panose="02050604050505020204" pitchFamily="18" charset="0"/>
              </a:rPr>
              <a:t>Home</a:t>
            </a:r>
            <a:endParaRPr lang="en-CA" sz="1200" b="1"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4575" y="4865511"/>
            <a:ext cx="2646141" cy="153528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3861" y="926220"/>
            <a:ext cx="2495988" cy="1668286"/>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196" y="4391997"/>
            <a:ext cx="2160984" cy="2008802"/>
          </a:xfrm>
          <a:prstGeom prst="rect">
            <a:avLst/>
          </a:prstGeom>
        </p:spPr>
      </p:pic>
      <p:sp>
        <p:nvSpPr>
          <p:cNvPr id="7" name="TextBox 6"/>
          <p:cNvSpPr txBox="1"/>
          <p:nvPr/>
        </p:nvSpPr>
        <p:spPr>
          <a:xfrm>
            <a:off x="1128889" y="4865511"/>
            <a:ext cx="1371291" cy="287208"/>
          </a:xfrm>
          <a:prstGeom prst="rect">
            <a:avLst/>
          </a:prstGeom>
          <a:noFill/>
        </p:spPr>
        <p:txBody>
          <a:bodyPr wrap="square" rtlCol="0">
            <a:spAutoFit/>
          </a:bodyPr>
          <a:lstStyle/>
          <a:p>
            <a:r>
              <a:rPr lang="en-CA" sz="1200" dirty="0"/>
              <a:t>t</a:t>
            </a:r>
            <a:r>
              <a:rPr lang="en-CA" sz="1200" dirty="0" smtClean="0"/>
              <a:t>bnewswatch.com</a:t>
            </a:r>
            <a:endParaRPr lang="en-CA" sz="1200" dirty="0"/>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2400" y="1561441"/>
            <a:ext cx="2935111" cy="1651000"/>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14051" y="3012398"/>
            <a:ext cx="2696665" cy="1600847"/>
          </a:xfrm>
          <a:prstGeom prst="rect">
            <a:avLst/>
          </a:prstGeom>
          <a:solidFill>
            <a:schemeClr val="accent1">
              <a:lumMod val="40000"/>
              <a:lumOff val="60000"/>
            </a:schemeClr>
          </a:solidFill>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73860" y="2720622"/>
            <a:ext cx="1226319" cy="1569156"/>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67725" y="1089957"/>
            <a:ext cx="1953789" cy="1297603"/>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438347">
            <a:off x="4371913" y="1626758"/>
            <a:ext cx="1587177" cy="1965793"/>
          </a:xfrm>
          <a:prstGeom prst="rect">
            <a:avLst/>
          </a:prstGeom>
        </p:spPr>
      </p:pic>
      <p:pic>
        <p:nvPicPr>
          <p:cNvPr id="15" name="Picture 14"/>
          <p:cNvPicPr>
            <a:picLocks noChangeAspect="1"/>
          </p:cNvPicPr>
          <p:nvPr/>
        </p:nvPicPr>
        <p:blipFill>
          <a:blip r:embed="rId11">
            <a:clrChange>
              <a:clrFrom>
                <a:srgbClr val="FFFFFF"/>
              </a:clrFrom>
              <a:clrTo>
                <a:srgbClr val="FFFFFF">
                  <a:alpha val="0"/>
                </a:srgbClr>
              </a:clrTo>
            </a:clrChange>
            <a:duotone>
              <a:prstClr val="black"/>
              <a:schemeClr val="accent1">
                <a:lumMod val="40000"/>
                <a:lumOff val="60000"/>
                <a:tint val="45000"/>
                <a:satMod val="400000"/>
              </a:schemeClr>
            </a:duotone>
            <a:extLst>
              <a:ext uri="{28A0092B-C50C-407E-A947-70E740481C1C}">
                <a14:useLocalDpi xmlns:a14="http://schemas.microsoft.com/office/drawing/2010/main" val="0"/>
              </a:ext>
            </a:extLst>
          </a:blip>
          <a:stretch>
            <a:fillRect/>
          </a:stretch>
        </p:blipFill>
        <p:spPr>
          <a:xfrm>
            <a:off x="4441415" y="1094527"/>
            <a:ext cx="4726310" cy="466914"/>
          </a:xfrm>
          <a:prstGeom prst="rect">
            <a:avLst/>
          </a:prstGeom>
          <a:solidFill>
            <a:schemeClr val="accent1">
              <a:lumMod val="20000"/>
              <a:lumOff val="80000"/>
            </a:schemeClr>
          </a:solidFill>
        </p:spPr>
      </p:pic>
      <p:pic>
        <p:nvPicPr>
          <p:cNvPr id="16" name="Picture 15"/>
          <p:cNvPicPr>
            <a:picLocks noChangeAspect="1"/>
          </p:cNvPicPr>
          <p:nvPr/>
        </p:nvPicPr>
        <p:blipFill rotWithShape="1">
          <a:blip r:embed="rId12" cstate="print">
            <a:extLst>
              <a:ext uri="{28A0092B-C50C-407E-A947-70E740481C1C}">
                <a14:useLocalDpi xmlns:a14="http://schemas.microsoft.com/office/drawing/2010/main" val="0"/>
              </a:ext>
            </a:extLst>
          </a:blip>
          <a:srcRect l="16419" t="-493" r="14201" b="-1"/>
          <a:stretch/>
        </p:blipFill>
        <p:spPr>
          <a:xfrm>
            <a:off x="9437511" y="2354995"/>
            <a:ext cx="1478843" cy="1015999"/>
          </a:xfrm>
          <a:prstGeom prst="rect">
            <a:avLst/>
          </a:prstGeom>
        </p:spPr>
      </p:pic>
    </p:spTree>
    <p:extLst>
      <p:ext uri="{BB962C8B-B14F-4D97-AF65-F5344CB8AC3E}">
        <p14:creationId xmlns:p14="http://schemas.microsoft.com/office/powerpoint/2010/main" val="1348743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1355" y="421569"/>
            <a:ext cx="3079044" cy="594431"/>
          </a:xfrm>
        </p:spPr>
        <p:txBody>
          <a:bodyPr>
            <a:normAutofit/>
          </a:bodyPr>
          <a:lstStyle/>
          <a:p>
            <a:r>
              <a:rPr lang="en-CA" sz="2400" b="1" dirty="0" smtClean="0"/>
              <a:t>Building Benefits Us All</a:t>
            </a:r>
            <a:endParaRPr lang="en-CA" sz="2400" b="1" dirty="0"/>
          </a:p>
        </p:txBody>
      </p:sp>
      <p:sp>
        <p:nvSpPr>
          <p:cNvPr id="6" name="Rectangle 5"/>
          <p:cNvSpPr/>
          <p:nvPr/>
        </p:nvSpPr>
        <p:spPr>
          <a:xfrm rot="10800000" flipV="1">
            <a:off x="2473679" y="1404218"/>
            <a:ext cx="6016977" cy="1523494"/>
          </a:xfrm>
          <a:prstGeom prst="rect">
            <a:avLst/>
          </a:prstGeom>
        </p:spPr>
        <p:txBody>
          <a:bodyPr wrap="square">
            <a:spAutoFit/>
          </a:bodyPr>
          <a:lstStyle/>
          <a:p>
            <a:r>
              <a:rPr lang="en-CA" sz="1400" b="0" i="0" u="none" strike="noStrike" baseline="0" dirty="0" smtClean="0">
                <a:solidFill>
                  <a:srgbClr val="262626"/>
                </a:solidFill>
                <a:latin typeface="Calibri" panose="020F0502020204030204" pitchFamily="34" charset="0"/>
              </a:rPr>
              <a:t>Housing First has been found to be particularly effective approach to end homelessness for high need populations, such as chronically homeless individuals.</a:t>
            </a:r>
          </a:p>
          <a:p>
            <a:r>
              <a:rPr lang="en-CA" sz="1100" b="0" i="0" u="none" strike="noStrike" baseline="0" dirty="0" smtClean="0">
                <a:solidFill>
                  <a:srgbClr val="262626"/>
                </a:solidFill>
                <a:latin typeface="Calibri" panose="020F0502020204030204" pitchFamily="34" charset="0"/>
              </a:rPr>
              <a:t>                                 </a:t>
            </a:r>
            <a:r>
              <a:rPr lang="en-CA" sz="1100" b="0" i="0" u="none" strike="noStrike" baseline="0" dirty="0" err="1" smtClean="0">
                <a:solidFill>
                  <a:srgbClr val="262626"/>
                </a:solidFill>
                <a:latin typeface="Calibri" panose="020F0502020204030204" pitchFamily="34" charset="0"/>
              </a:rPr>
              <a:t>iGulcur</a:t>
            </a:r>
            <a:r>
              <a:rPr lang="en-CA" sz="1100" b="0" i="0" u="none" strike="noStrike" baseline="0" dirty="0" smtClean="0">
                <a:solidFill>
                  <a:srgbClr val="262626"/>
                </a:solidFill>
                <a:latin typeface="Calibri" panose="020F0502020204030204" pitchFamily="34" charset="0"/>
              </a:rPr>
              <a:t>, L., </a:t>
            </a:r>
            <a:r>
              <a:rPr lang="en-CA" sz="1100" b="0" i="0" u="none" strike="noStrike" baseline="0" dirty="0" err="1" smtClean="0">
                <a:solidFill>
                  <a:srgbClr val="262626"/>
                </a:solidFill>
                <a:latin typeface="Calibri" panose="020F0502020204030204" pitchFamily="34" charset="0"/>
              </a:rPr>
              <a:t>Stefancic</a:t>
            </a:r>
            <a:r>
              <a:rPr lang="en-CA" sz="1100" b="0" i="0" u="none" strike="noStrike" baseline="0" dirty="0" smtClean="0">
                <a:solidFill>
                  <a:srgbClr val="262626"/>
                </a:solidFill>
                <a:latin typeface="Calibri" panose="020F0502020204030204" pitchFamily="34" charset="0"/>
              </a:rPr>
              <a:t>, A., Shinn, M., Tsemberis, S., &amp; </a:t>
            </a:r>
            <a:r>
              <a:rPr lang="en-CA" sz="1100" b="0" i="0" u="none" strike="noStrike" baseline="0" dirty="0" err="1" smtClean="0">
                <a:solidFill>
                  <a:srgbClr val="262626"/>
                </a:solidFill>
                <a:latin typeface="Calibri" panose="020F0502020204030204" pitchFamily="34" charset="0"/>
              </a:rPr>
              <a:t>Fishcer</a:t>
            </a:r>
            <a:r>
              <a:rPr lang="en-CA" sz="1100" b="0" i="0" u="none" strike="noStrike" baseline="0" dirty="0" smtClean="0">
                <a:solidFill>
                  <a:srgbClr val="262626"/>
                </a:solidFill>
                <a:latin typeface="Calibri" panose="020F0502020204030204" pitchFamily="34" charset="0"/>
              </a:rPr>
              <a:t>, S. Housing, Hospitalization, and Cost Outcomes for Homeless Individuals with Psychiatric Disabilities Participating in Continuum of Care and Housing First Programmes. 2003.</a:t>
            </a:r>
          </a:p>
          <a:p>
            <a:endParaRPr lang="en-CA" dirty="0"/>
          </a:p>
        </p:txBody>
      </p:sp>
      <p:sp>
        <p:nvSpPr>
          <p:cNvPr id="7" name="Rectangle 6"/>
          <p:cNvSpPr/>
          <p:nvPr/>
        </p:nvSpPr>
        <p:spPr>
          <a:xfrm>
            <a:off x="2530123" y="2856534"/>
            <a:ext cx="6096000" cy="1815882"/>
          </a:xfrm>
          <a:prstGeom prst="rect">
            <a:avLst/>
          </a:prstGeom>
        </p:spPr>
        <p:txBody>
          <a:bodyPr>
            <a:spAutoFit/>
          </a:bodyPr>
          <a:lstStyle/>
          <a:p>
            <a:r>
              <a:rPr lang="en-CA" sz="1400" dirty="0" smtClean="0"/>
              <a:t>Total cost offsets for Housing First participants relative to controls averaged $2449 per person per month after accounting for housing program costs.</a:t>
            </a:r>
          </a:p>
          <a:p>
            <a:r>
              <a:rPr lang="en-CA" sz="1400" dirty="0" err="1" smtClean="0">
                <a:hlinkClick r:id="rId3"/>
              </a:rPr>
              <a:t>Larimer</a:t>
            </a:r>
            <a:r>
              <a:rPr lang="en-CA" sz="1400" dirty="0" smtClean="0">
                <a:hlinkClick r:id="rId3"/>
              </a:rPr>
              <a:t> ME</a:t>
            </a:r>
            <a:r>
              <a:rPr lang="en-CA" sz="1400" baseline="30000" dirty="0" smtClean="0"/>
              <a:t>1</a:t>
            </a:r>
            <a:r>
              <a:rPr lang="en-CA" sz="1400" dirty="0" smtClean="0"/>
              <a:t>, </a:t>
            </a:r>
            <a:r>
              <a:rPr lang="en-CA" sz="1400" dirty="0" smtClean="0">
                <a:hlinkClick r:id="rId4"/>
              </a:rPr>
              <a:t>Malone DK</a:t>
            </a:r>
            <a:r>
              <a:rPr lang="en-CA" sz="1400" dirty="0" smtClean="0"/>
              <a:t>, </a:t>
            </a:r>
            <a:r>
              <a:rPr lang="en-CA" sz="1400" dirty="0" smtClean="0">
                <a:hlinkClick r:id="rId5"/>
              </a:rPr>
              <a:t>Garner MD</a:t>
            </a:r>
            <a:r>
              <a:rPr lang="en-CA" sz="1400" dirty="0" smtClean="0"/>
              <a:t>, </a:t>
            </a:r>
            <a:r>
              <a:rPr lang="en-CA" sz="1400" dirty="0" smtClean="0">
                <a:hlinkClick r:id="rId6"/>
              </a:rPr>
              <a:t>Atkins DC</a:t>
            </a:r>
            <a:r>
              <a:rPr lang="en-CA" sz="1400" dirty="0" smtClean="0"/>
              <a:t>, </a:t>
            </a:r>
            <a:r>
              <a:rPr lang="en-CA" sz="1400" dirty="0" err="1" smtClean="0">
                <a:hlinkClick r:id="rId7"/>
              </a:rPr>
              <a:t>Burlingham</a:t>
            </a:r>
            <a:r>
              <a:rPr lang="en-CA" sz="1400" dirty="0" smtClean="0">
                <a:hlinkClick r:id="rId7"/>
              </a:rPr>
              <a:t> B</a:t>
            </a:r>
            <a:r>
              <a:rPr lang="en-CA" sz="1400" dirty="0" smtClean="0"/>
              <a:t>, </a:t>
            </a:r>
            <a:r>
              <a:rPr lang="en-CA" sz="1400" dirty="0" err="1" smtClean="0">
                <a:hlinkClick r:id="rId8"/>
              </a:rPr>
              <a:t>Lonczak</a:t>
            </a:r>
            <a:r>
              <a:rPr lang="en-CA" sz="1400" dirty="0" smtClean="0">
                <a:hlinkClick r:id="rId8"/>
              </a:rPr>
              <a:t> HS</a:t>
            </a:r>
            <a:r>
              <a:rPr lang="en-CA" sz="1400" dirty="0" smtClean="0"/>
              <a:t>, </a:t>
            </a:r>
            <a:r>
              <a:rPr lang="en-CA" sz="1400" dirty="0" err="1" smtClean="0">
                <a:hlinkClick r:id="rId9"/>
              </a:rPr>
              <a:t>Tanzer</a:t>
            </a:r>
            <a:r>
              <a:rPr lang="en-CA" sz="1400" dirty="0" smtClean="0">
                <a:hlinkClick r:id="rId9"/>
              </a:rPr>
              <a:t> K</a:t>
            </a:r>
            <a:r>
              <a:rPr lang="en-CA" sz="1400" dirty="0" smtClean="0"/>
              <a:t>, </a:t>
            </a:r>
            <a:r>
              <a:rPr lang="en-CA" sz="1400" dirty="0" err="1" smtClean="0">
                <a:hlinkClick r:id="rId10"/>
              </a:rPr>
              <a:t>Ginzler</a:t>
            </a:r>
            <a:r>
              <a:rPr lang="en-CA" sz="1400" dirty="0" smtClean="0">
                <a:hlinkClick r:id="rId10"/>
              </a:rPr>
              <a:t> J</a:t>
            </a:r>
            <a:r>
              <a:rPr lang="en-CA" sz="1400" dirty="0" smtClean="0"/>
              <a:t>, </a:t>
            </a:r>
            <a:r>
              <a:rPr lang="en-CA" sz="1400" dirty="0" err="1" smtClean="0">
                <a:hlinkClick r:id="rId11"/>
              </a:rPr>
              <a:t>Clifasefi</a:t>
            </a:r>
            <a:r>
              <a:rPr lang="en-CA" sz="1400" dirty="0" smtClean="0">
                <a:hlinkClick r:id="rId11"/>
              </a:rPr>
              <a:t> SL</a:t>
            </a:r>
            <a:r>
              <a:rPr lang="en-CA" sz="1400" dirty="0" smtClean="0"/>
              <a:t>, </a:t>
            </a:r>
            <a:r>
              <a:rPr lang="en-CA" sz="1400" dirty="0" smtClean="0">
                <a:hlinkClick r:id="rId12"/>
              </a:rPr>
              <a:t>Hobson WG</a:t>
            </a:r>
            <a:r>
              <a:rPr lang="en-CA" sz="1400" dirty="0" smtClean="0"/>
              <a:t>, </a:t>
            </a:r>
            <a:r>
              <a:rPr lang="en-CA" sz="1400" dirty="0" err="1" smtClean="0">
                <a:hlinkClick r:id="rId13"/>
              </a:rPr>
              <a:t>Marlatt</a:t>
            </a:r>
            <a:r>
              <a:rPr lang="en-CA" sz="1400" dirty="0" smtClean="0">
                <a:hlinkClick r:id="rId13"/>
              </a:rPr>
              <a:t> GA</a:t>
            </a:r>
            <a:r>
              <a:rPr lang="en-CA" sz="1400" dirty="0" smtClean="0"/>
              <a:t>. Health care and public service use and costs before and after provision of housing for chronically homeless persons with severe alcohol problems 2009</a:t>
            </a:r>
          </a:p>
          <a:p>
            <a:endParaRPr lang="en-CA" sz="1400" dirty="0" smtClean="0"/>
          </a:p>
          <a:p>
            <a:endParaRPr lang="en-CA" sz="1400" dirty="0"/>
          </a:p>
        </p:txBody>
      </p:sp>
      <p:sp>
        <p:nvSpPr>
          <p:cNvPr id="8" name="Rectangle 7"/>
          <p:cNvSpPr/>
          <p:nvPr/>
        </p:nvSpPr>
        <p:spPr>
          <a:xfrm>
            <a:off x="7247467" y="4324337"/>
            <a:ext cx="4854222" cy="2200602"/>
          </a:xfrm>
          <a:prstGeom prst="rect">
            <a:avLst/>
          </a:prstGeom>
        </p:spPr>
        <p:txBody>
          <a:bodyPr wrap="square">
            <a:spAutoFit/>
          </a:bodyPr>
          <a:lstStyle/>
          <a:p>
            <a:r>
              <a:rPr lang="en-CA" sz="1400" b="0" i="0" u="none" strike="noStrike" baseline="0" dirty="0" smtClean="0">
                <a:solidFill>
                  <a:srgbClr val="000000"/>
                </a:solidFill>
                <a:latin typeface="Calibri" panose="020F0502020204030204" pitchFamily="34" charset="0"/>
              </a:rPr>
              <a:t>Finally, housing affordability may lead to low-quality housing and residential instability. The lack of affordable housing can lead to difficult choices in household budgets—for example, choosing between paying the rent or paying for food and other necessities like adequate health care. Families with affordability issues may choose lower quality housing to make up for the gap in income. Financial trouble may also negatively affect children’s academic performance and behavioral development                					</a:t>
            </a:r>
            <a:r>
              <a:rPr lang="en-CA" sz="1100" b="0" i="0" u="none" strike="noStrike" baseline="0" dirty="0" smtClean="0">
                <a:solidFill>
                  <a:srgbClr val="000000"/>
                </a:solidFill>
                <a:latin typeface="Calibri" panose="020F0502020204030204" pitchFamily="34" charset="0"/>
              </a:rPr>
              <a:t>		                                                                (</a:t>
            </a:r>
            <a:r>
              <a:rPr lang="en-CA" sz="1100" b="0" i="0" u="none" strike="noStrike" baseline="0" dirty="0" err="1" smtClean="0">
                <a:solidFill>
                  <a:srgbClr val="000000"/>
                </a:solidFill>
                <a:latin typeface="Calibri" panose="020F0502020204030204" pitchFamily="34" charset="0"/>
              </a:rPr>
              <a:t>Pribesh</a:t>
            </a:r>
            <a:r>
              <a:rPr lang="en-CA" sz="1100" b="0" i="0" u="none" strike="noStrike" baseline="0" dirty="0" smtClean="0">
                <a:solidFill>
                  <a:srgbClr val="000000"/>
                </a:solidFill>
                <a:latin typeface="Calibri" panose="020F0502020204030204" pitchFamily="34" charset="0"/>
              </a:rPr>
              <a:t> and Downey 1999). </a:t>
            </a:r>
            <a:endParaRPr lang="en-CA" dirty="0"/>
          </a:p>
        </p:txBody>
      </p:sp>
      <p:sp>
        <p:nvSpPr>
          <p:cNvPr id="4" name="Rectangle 3"/>
          <p:cNvSpPr/>
          <p:nvPr/>
        </p:nvSpPr>
        <p:spPr>
          <a:xfrm>
            <a:off x="192621" y="4353283"/>
            <a:ext cx="5041898" cy="2031325"/>
          </a:xfrm>
          <a:prstGeom prst="rect">
            <a:avLst/>
          </a:prstGeom>
        </p:spPr>
        <p:txBody>
          <a:bodyPr wrap="square">
            <a:spAutoFit/>
          </a:bodyPr>
          <a:lstStyle/>
          <a:p>
            <a:r>
              <a:rPr lang="en-CA" dirty="0"/>
              <a:t>In a </a:t>
            </a:r>
            <a:r>
              <a:rPr lang="en-CA" dirty="0">
                <a:hlinkClick r:id="rId14"/>
              </a:rPr>
              <a:t>2005 study by Pomeroy</a:t>
            </a:r>
            <a:r>
              <a:rPr lang="en-CA" dirty="0"/>
              <a:t> which looked at costs in four Canadian cities, institutional responses (jails, hospitals, etc.) cost </a:t>
            </a:r>
            <a:r>
              <a:rPr lang="en-CA" dirty="0">
                <a:hlinkClick r:id="rId14"/>
              </a:rPr>
              <a:t>$66,000-$120,000 annually</a:t>
            </a:r>
            <a:r>
              <a:rPr lang="en-CA" dirty="0"/>
              <a:t>, emergency shelters cost $</a:t>
            </a:r>
            <a:r>
              <a:rPr lang="en-CA" dirty="0">
                <a:hlinkClick r:id="rId14"/>
              </a:rPr>
              <a:t>13,000-$42,000 annually </a:t>
            </a:r>
            <a:r>
              <a:rPr lang="en-CA" dirty="0"/>
              <a:t>whereas supportive and transitional housing cost </a:t>
            </a:r>
            <a:r>
              <a:rPr lang="en-CA" dirty="0">
                <a:hlinkClick r:id="rId14"/>
              </a:rPr>
              <a:t>$13,000-$18,000</a:t>
            </a:r>
            <a:r>
              <a:rPr lang="en-CA" dirty="0"/>
              <a:t> and affordable housing without supports was a mere </a:t>
            </a:r>
            <a:r>
              <a:rPr lang="en-CA" dirty="0">
                <a:hlinkClick r:id="rId14"/>
              </a:rPr>
              <a:t>$5,000-$8,000</a:t>
            </a:r>
            <a:r>
              <a:rPr lang="en-CA" dirty="0"/>
              <a:t>. </a:t>
            </a:r>
          </a:p>
        </p:txBody>
      </p:sp>
      <p:pic>
        <p:nvPicPr>
          <p:cNvPr id="5" name="Picture 4"/>
          <p:cNvPicPr>
            <a:picLocks noChangeAspect="1"/>
          </p:cNvPicPr>
          <p:nvPr/>
        </p:nvPicPr>
        <p:blipFill rotWithShape="1">
          <a:blip r:embed="rId15">
            <a:extLst>
              <a:ext uri="{28A0092B-C50C-407E-A947-70E740481C1C}">
                <a14:useLocalDpi xmlns:a14="http://schemas.microsoft.com/office/drawing/2010/main" val="0"/>
              </a:ext>
            </a:extLst>
          </a:blip>
          <a:srcRect l="31539" t="39905" r="37822" b="12209"/>
          <a:stretch/>
        </p:blipFill>
        <p:spPr>
          <a:xfrm>
            <a:off x="8682567" y="1391081"/>
            <a:ext cx="3081868" cy="2709333"/>
          </a:xfrm>
          <a:prstGeom prst="rect">
            <a:avLst/>
          </a:prstGeom>
        </p:spPr>
      </p:pic>
      <p:pic>
        <p:nvPicPr>
          <p:cNvPr id="9" name="Picture 8"/>
          <p:cNvPicPr>
            <a:picLocks noChangeAspect="1"/>
          </p:cNvPicPr>
          <p:nvPr/>
        </p:nvPicPr>
        <p:blipFill rotWithShape="1">
          <a:blip r:embed="rId16">
            <a:extLst>
              <a:ext uri="{28A0092B-C50C-407E-A947-70E740481C1C}">
                <a14:useLocalDpi xmlns:a14="http://schemas.microsoft.com/office/drawing/2010/main" val="0"/>
              </a:ext>
            </a:extLst>
          </a:blip>
          <a:srcRect l="46708" t="61469" r="37544" b="12473"/>
          <a:stretch/>
        </p:blipFill>
        <p:spPr>
          <a:xfrm>
            <a:off x="5260622" y="4557414"/>
            <a:ext cx="1749777" cy="1623062"/>
          </a:xfrm>
          <a:prstGeom prst="rect">
            <a:avLst/>
          </a:prstGeom>
        </p:spPr>
      </p:pic>
      <p:pic>
        <p:nvPicPr>
          <p:cNvPr id="10" name="Picture 9"/>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330205" y="1859523"/>
            <a:ext cx="2062334" cy="2240891"/>
          </a:xfrm>
          <a:prstGeom prst="rect">
            <a:avLst/>
          </a:prstGeom>
        </p:spPr>
      </p:pic>
    </p:spTree>
    <p:extLst>
      <p:ext uri="{BB962C8B-B14F-4D97-AF65-F5344CB8AC3E}">
        <p14:creationId xmlns:p14="http://schemas.microsoft.com/office/powerpoint/2010/main" val="3622842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9400" y="466725"/>
            <a:ext cx="2830689" cy="899231"/>
          </a:xfrm>
        </p:spPr>
        <p:txBody>
          <a:bodyPr>
            <a:normAutofit/>
          </a:bodyPr>
          <a:lstStyle/>
          <a:p>
            <a:r>
              <a:rPr lang="en-CA" sz="2400" b="1" dirty="0" smtClean="0"/>
              <a:t>Addressing Concerns</a:t>
            </a:r>
            <a:endParaRPr lang="en-CA" sz="2400" b="1" dirty="0"/>
          </a:p>
        </p:txBody>
      </p:sp>
      <p:sp>
        <p:nvSpPr>
          <p:cNvPr id="4" name="TextBox 3"/>
          <p:cNvSpPr txBox="1"/>
          <p:nvPr/>
        </p:nvSpPr>
        <p:spPr>
          <a:xfrm>
            <a:off x="812801" y="1782676"/>
            <a:ext cx="10295466" cy="3477875"/>
          </a:xfrm>
          <a:prstGeom prst="rect">
            <a:avLst/>
          </a:prstGeom>
          <a:noFill/>
        </p:spPr>
        <p:txBody>
          <a:bodyPr wrap="square" rtlCol="0">
            <a:spAutoFit/>
          </a:bodyPr>
          <a:lstStyle/>
          <a:p>
            <a:r>
              <a:rPr lang="en-CA" sz="2000" b="1" dirty="0" smtClean="0"/>
              <a:t>Become Part of the Development</a:t>
            </a:r>
          </a:p>
          <a:p>
            <a:endParaRPr lang="en-CA" sz="2000" b="1" dirty="0" smtClean="0"/>
          </a:p>
          <a:p>
            <a:pPr marL="285750" indent="-285750">
              <a:buFont typeface="Arial" panose="020B0604020202020204" pitchFamily="34" charset="0"/>
              <a:buChar char="•"/>
            </a:pPr>
            <a:r>
              <a:rPr lang="en-CA" dirty="0" smtClean="0"/>
              <a:t>Review the information</a:t>
            </a:r>
          </a:p>
          <a:p>
            <a:pPr marL="285750" indent="-285750">
              <a:buFont typeface="Arial" panose="020B0604020202020204" pitchFamily="34" charset="0"/>
              <a:buChar char="•"/>
            </a:pPr>
            <a:endParaRPr lang="en-CA" dirty="0" smtClean="0"/>
          </a:p>
          <a:p>
            <a:pPr marL="285750" indent="-285750">
              <a:buFont typeface="Arial" panose="020B0604020202020204" pitchFamily="34" charset="0"/>
              <a:buChar char="•"/>
            </a:pPr>
            <a:r>
              <a:rPr lang="en-CA" dirty="0" smtClean="0"/>
              <a:t>Be realistic about your role in the process</a:t>
            </a:r>
          </a:p>
          <a:p>
            <a:pPr marL="285750" indent="-285750">
              <a:buFont typeface="Arial" panose="020B0604020202020204" pitchFamily="34" charset="0"/>
              <a:buChar char="•"/>
            </a:pPr>
            <a:endParaRPr lang="en-CA" dirty="0" smtClean="0"/>
          </a:p>
          <a:p>
            <a:pPr marL="285750" indent="-285750">
              <a:buFont typeface="Arial" panose="020B0604020202020204" pitchFamily="34" charset="0"/>
              <a:buChar char="•"/>
            </a:pPr>
            <a:r>
              <a:rPr lang="en-CA" dirty="0" smtClean="0"/>
              <a:t>Name the fears and evaluate them according to evidence </a:t>
            </a:r>
          </a:p>
          <a:p>
            <a:pPr marL="285750" indent="-285750">
              <a:buFont typeface="Arial" panose="020B0604020202020204" pitchFamily="34" charset="0"/>
              <a:buChar char="•"/>
            </a:pPr>
            <a:endParaRPr lang="en-CA" dirty="0" smtClean="0"/>
          </a:p>
          <a:p>
            <a:pPr marL="285750" indent="-285750">
              <a:buFont typeface="Arial" panose="020B0604020202020204" pitchFamily="34" charset="0"/>
              <a:buChar char="•"/>
            </a:pPr>
            <a:r>
              <a:rPr lang="en-CA" dirty="0" smtClean="0"/>
              <a:t>Keep a community well being perspective</a:t>
            </a:r>
          </a:p>
          <a:p>
            <a:pPr marL="285750" indent="-285750">
              <a:buFont typeface="Arial" panose="020B0604020202020204" pitchFamily="34" charset="0"/>
              <a:buChar char="•"/>
            </a:pPr>
            <a:endParaRPr lang="en-CA" dirty="0" smtClean="0"/>
          </a:p>
          <a:p>
            <a:pPr marL="285750" indent="-285750">
              <a:buFont typeface="Arial" panose="020B0604020202020204" pitchFamily="34" charset="0"/>
              <a:buChar char="•"/>
            </a:pPr>
            <a:r>
              <a:rPr lang="en-CA" dirty="0" smtClean="0"/>
              <a:t>Recognize that although some of us may own properties</a:t>
            </a:r>
          </a:p>
          <a:p>
            <a:r>
              <a:rPr lang="en-CA" dirty="0" smtClean="0"/>
              <a:t> or businesses but we don’t own the community</a:t>
            </a:r>
            <a:endParaRPr lang="en-CA"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0711" y="1128888"/>
            <a:ext cx="4462293" cy="5260623"/>
          </a:xfrm>
          <a:prstGeom prst="rect">
            <a:avLst/>
          </a:prstGeom>
        </p:spPr>
      </p:pic>
    </p:spTree>
    <p:extLst>
      <p:ext uri="{BB962C8B-B14F-4D97-AF65-F5344CB8AC3E}">
        <p14:creationId xmlns:p14="http://schemas.microsoft.com/office/powerpoint/2010/main" val="876745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5111" y="1490133"/>
            <a:ext cx="6513689" cy="3691467"/>
          </a:xfrm>
          <a:prstGeom prst="rect">
            <a:avLst/>
          </a:prstGeom>
        </p:spPr>
      </p:pic>
    </p:spTree>
    <p:extLst>
      <p:ext uri="{BB962C8B-B14F-4D97-AF65-F5344CB8AC3E}">
        <p14:creationId xmlns:p14="http://schemas.microsoft.com/office/powerpoint/2010/main" val="12331042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escription0 xmlns="9323a458-32de-425e-953b-f5d1c538aa0c" xsi:nil="true"/>
    <_dlc_DocId xmlns="d8fe465c-d4cc-4882-89a4-dbada0082854">7T5NN3WNRQKN-613036430-1970</_dlc_DocId>
    <_dlc_DocIdUrl xmlns="d8fe465c-d4cc-4882-89a4-dbada0082854">
      <Url>https://clcprdspapp1.lao.clc/sites/NWCLCDocs/_layouts/15/DocIdRedir.aspx?ID=7T5NN3WNRQKN-613036430-1970</Url>
      <Description>7T5NN3WNRQKN-613036430-1970</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90FDBC88E5E50246A3A68E1B58AAEFBA" ma:contentTypeVersion="1" ma:contentTypeDescription="Create a new document." ma:contentTypeScope="" ma:versionID="eeac2e27780dfa58f9bb1cd0596efaeb">
  <xsd:schema xmlns:xsd="http://www.w3.org/2001/XMLSchema" xmlns:xs="http://www.w3.org/2001/XMLSchema" xmlns:p="http://schemas.microsoft.com/office/2006/metadata/properties" xmlns:ns2="d8fe465c-d4cc-4882-89a4-dbada0082854" xmlns:ns3="9323a458-32de-425e-953b-f5d1c538aa0c" targetNamespace="http://schemas.microsoft.com/office/2006/metadata/properties" ma:root="true" ma:fieldsID="e1d6aea03b25f3e0ca58c509247ae0e8" ns2:_="" ns3:_="">
    <xsd:import namespace="d8fe465c-d4cc-4882-89a4-dbada0082854"/>
    <xsd:import namespace="9323a458-32de-425e-953b-f5d1c538aa0c"/>
    <xsd:element name="properties">
      <xsd:complexType>
        <xsd:sequence>
          <xsd:element name="documentManagement">
            <xsd:complexType>
              <xsd:all>
                <xsd:element ref="ns2:_dlc_DocId" minOccurs="0"/>
                <xsd:element ref="ns2:_dlc_DocIdUrl" minOccurs="0"/>
                <xsd:element ref="ns2:_dlc_DocIdPersistId" minOccurs="0"/>
                <xsd:element ref="ns3:Description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fe465c-d4cc-4882-89a4-dbada0082854"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323a458-32de-425e-953b-f5d1c538aa0c" elementFormDefault="qualified">
    <xsd:import namespace="http://schemas.microsoft.com/office/2006/documentManagement/types"/>
    <xsd:import namespace="http://schemas.microsoft.com/office/infopath/2007/PartnerControls"/>
    <xsd:element name="Description0" ma:index="11" nillable="true" ma:displayName="Description" ma:internalName="Description0">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467B32-36BE-43B3-BAE9-0AC1D4B18FDC}">
  <ds:schemaRefs>
    <ds:schemaRef ds:uri="http://purl.org/dc/elements/1.1/"/>
    <ds:schemaRef ds:uri="http://www.w3.org/XML/1998/namespace"/>
    <ds:schemaRef ds:uri="http://purl.org/dc/terms/"/>
    <ds:schemaRef ds:uri="d8fe465c-d4cc-4882-89a4-dbada0082854"/>
    <ds:schemaRef ds:uri="http://schemas.openxmlformats.org/package/2006/metadata/core-properties"/>
    <ds:schemaRef ds:uri="http://schemas.microsoft.com/office/2006/documentManagement/types"/>
    <ds:schemaRef ds:uri="9323a458-32de-425e-953b-f5d1c538aa0c"/>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4D9E6B7E-FF35-4902-BB9C-A314421B19A1}">
  <ds:schemaRefs>
    <ds:schemaRef ds:uri="http://schemas.microsoft.com/sharepoint/v3/contenttype/forms"/>
  </ds:schemaRefs>
</ds:datastoreItem>
</file>

<file path=customXml/itemProps3.xml><?xml version="1.0" encoding="utf-8"?>
<ds:datastoreItem xmlns:ds="http://schemas.openxmlformats.org/officeDocument/2006/customXml" ds:itemID="{91F53D29-B0B0-49E4-85D6-2CFE8563B63E}">
  <ds:schemaRefs>
    <ds:schemaRef ds:uri="http://schemas.microsoft.com/sharepoint/events"/>
  </ds:schemaRefs>
</ds:datastoreItem>
</file>

<file path=customXml/itemProps4.xml><?xml version="1.0" encoding="utf-8"?>
<ds:datastoreItem xmlns:ds="http://schemas.openxmlformats.org/officeDocument/2006/customXml" ds:itemID="{428F6029-FD98-423A-8140-9B1148C3FE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fe465c-d4cc-4882-89a4-dbada0082854"/>
    <ds:schemaRef ds:uri="9323a458-32de-425e-953b-f5d1c538aa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1041</TotalTime>
  <Words>1567</Words>
  <Application>Microsoft Office PowerPoint</Application>
  <PresentationFormat>Widescreen</PresentationFormat>
  <Paragraphs>126</Paragraphs>
  <Slides>9</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Algerian</vt:lpstr>
      <vt:lpstr>Arial</vt:lpstr>
      <vt:lpstr>Bookman Old Style</vt:lpstr>
      <vt:lpstr>Calibri</vt:lpstr>
      <vt:lpstr>Calibri Light</vt:lpstr>
      <vt:lpstr>Times New Roman</vt:lpstr>
      <vt:lpstr>Office Theme</vt:lpstr>
      <vt:lpstr>Hometown Housing Development</vt:lpstr>
      <vt:lpstr>PowerPoint Presentation</vt:lpstr>
      <vt:lpstr>PowerPoint Presentation</vt:lpstr>
      <vt:lpstr>Historical Barriers To Housing Development</vt:lpstr>
      <vt:lpstr>Housing Project Needs</vt:lpstr>
      <vt:lpstr>Community Change</vt:lpstr>
      <vt:lpstr>Building Benefits Us All</vt:lpstr>
      <vt:lpstr>Addressing Concerns</vt:lpstr>
      <vt:lpstr>PowerPoint Presentation</vt:lpstr>
    </vt:vector>
  </TitlesOfParts>
  <Company>Legal Aid Ontario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Hometown Housing Development</dc:title>
  <dc:creator>Nan Normand</dc:creator>
  <cp:lastModifiedBy>Nan Normand</cp:lastModifiedBy>
  <cp:revision>80</cp:revision>
  <cp:lastPrinted>2019-03-21T16:17:45Z</cp:lastPrinted>
  <dcterms:created xsi:type="dcterms:W3CDTF">2019-03-14T16:28:58Z</dcterms:created>
  <dcterms:modified xsi:type="dcterms:W3CDTF">2019-03-21T16:32:03Z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0x01010090FDBC88E5E50246A3A68E1B58AAEFBA</vt:lpwstr>
  </property>
  <property fmtid="{D5CDD505-2E9C-101B-9397-08002B2CF9AE}" pid="3" name="_dlc_DocIdItemGuid">
    <vt:lpwstr>710d5e3e-7d5b-480c-9be4-ca17de3ffcc4</vt:lpwstr>
  </property>
</Properties>
</file>